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80" r:id="rId10"/>
    <p:sldId id="277" r:id="rId11"/>
    <p:sldId id="279" r:id="rId12"/>
    <p:sldId id="264" r:id="rId13"/>
    <p:sldId id="265" r:id="rId14"/>
    <p:sldId id="266" r:id="rId15"/>
    <p:sldId id="267" r:id="rId16"/>
    <p:sldId id="271" r:id="rId17"/>
    <p:sldId id="272" r:id="rId18"/>
    <p:sldId id="273" r:id="rId19"/>
    <p:sldId id="274" r:id="rId20"/>
    <p:sldId id="275" r:id="rId21"/>
    <p:sldId id="276" r:id="rId22"/>
    <p:sldId id="270" r:id="rId23"/>
    <p:sldId id="269"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7D35EB-FFF1-42E0-85F9-ED9E0415E507}" v="83" dt="2022-12-07T19:58:22.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7" d="100"/>
          <a:sy n="117" d="100"/>
        </p:scale>
        <p:origin x="3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ny Bhatt" userId="49e122bafd7cfd0a" providerId="LiveId" clId="{290E220A-F1A8-4B35-B88A-1500824C5989}"/>
    <pc:docChg chg="delSld">
      <pc:chgData name="Sunny Bhatt" userId="49e122bafd7cfd0a" providerId="LiveId" clId="{290E220A-F1A8-4B35-B88A-1500824C5989}" dt="2022-12-08T01:50:00.866" v="0" actId="47"/>
      <pc:docMkLst>
        <pc:docMk/>
      </pc:docMkLst>
      <pc:sldChg chg="del">
        <pc:chgData name="Sunny Bhatt" userId="49e122bafd7cfd0a" providerId="LiveId" clId="{290E220A-F1A8-4B35-B88A-1500824C5989}" dt="2022-12-08T01:50:00.866" v="0" actId="47"/>
        <pc:sldMkLst>
          <pc:docMk/>
          <pc:sldMk cId="3152148252" sldId="281"/>
        </pc:sldMkLst>
      </pc:sld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s://archivebeta.ics.uci.edu/dataset/17/breast+cancer+wisconsin+diagnostic"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www.nationalbreastcancer.org/male-breast-cancer"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rchivebeta.ics.uci.edu/dataset/17/breast+cancer+wisconsin+diagnostic"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ww.nationalbreastcancer.org/male-breast-cancer"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310B2-6624-4282-A008-FD0129131786}"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B656FEA3-9DFE-4EA3-AEA3-088ABAD378A7}">
      <dgm:prSet/>
      <dgm:spPr/>
      <dgm:t>
        <a:bodyPr/>
        <a:lstStyle/>
        <a:p>
          <a:r>
            <a:rPr lang="en-US" dirty="0">
              <a:latin typeface="Arial" panose="020B0604020202020204" pitchFamily="34" charset="0"/>
              <a:cs typeface="Arial" panose="020B0604020202020204" pitchFamily="34" charset="0"/>
            </a:rPr>
            <a:t>Initially our goal was to utilize data related to lung cancer research from various sources such as Kaggle, Data World and the official source SEER*STAT.</a:t>
          </a:r>
        </a:p>
      </dgm:t>
    </dgm:pt>
    <dgm:pt modelId="{7CEEE7A3-9330-4CB7-8CFB-6851D03FA9CB}" type="parTrans" cxnId="{EDE5FB92-EB96-45B2-8C92-1327D23518DC}">
      <dgm:prSet/>
      <dgm:spPr/>
      <dgm:t>
        <a:bodyPr/>
        <a:lstStyle/>
        <a:p>
          <a:endParaRPr lang="en-US"/>
        </a:p>
      </dgm:t>
    </dgm:pt>
    <dgm:pt modelId="{7886EB31-3052-4A55-BC73-664C89198A9E}" type="sibTrans" cxnId="{EDE5FB92-EB96-45B2-8C92-1327D23518DC}">
      <dgm:prSet/>
      <dgm:spPr/>
      <dgm:t>
        <a:bodyPr/>
        <a:lstStyle/>
        <a:p>
          <a:endParaRPr lang="en-US"/>
        </a:p>
      </dgm:t>
    </dgm:pt>
    <dgm:pt modelId="{7618BACA-4986-49AA-A5D6-17756C50686D}">
      <dgm:prSet custT="1"/>
      <dgm:spPr>
        <a:solidFill>
          <a:schemeClr val="accent2"/>
        </a:solidFill>
      </dgm:spPr>
      <dgm:t>
        <a:bodyPr/>
        <a:lstStyle/>
        <a:p>
          <a:r>
            <a:rPr lang="en-US" sz="2000" dirty="0">
              <a:latin typeface="Arial" panose="020B0604020202020204" pitchFamily="34" charset="0"/>
              <a:cs typeface="Arial" panose="020B0604020202020204" pitchFamily="34" charset="0"/>
            </a:rPr>
            <a:t>The plan was to retrieve lung cancer research data from 2010 – 2019 using SEER*Stat and then use the ETL process to get final database with lung nodules (Metastatic vs Primary, Malignant/Non-Malignant) and compare it with other variables such as geographic location, age, gender, race etc.</a:t>
          </a:r>
        </a:p>
      </dgm:t>
    </dgm:pt>
    <dgm:pt modelId="{D5C68B1A-1E92-4E1F-AF69-22B15BB17F2B}" type="parTrans" cxnId="{77081EE1-528E-4F7B-BA1B-C6EF994E2069}">
      <dgm:prSet/>
      <dgm:spPr/>
      <dgm:t>
        <a:bodyPr/>
        <a:lstStyle/>
        <a:p>
          <a:endParaRPr lang="en-US"/>
        </a:p>
      </dgm:t>
    </dgm:pt>
    <dgm:pt modelId="{8BA6120D-2F4C-4081-BE12-F0FB1BAE689B}" type="sibTrans" cxnId="{77081EE1-528E-4F7B-BA1B-C6EF994E2069}">
      <dgm:prSet/>
      <dgm:spPr/>
      <dgm:t>
        <a:bodyPr/>
        <a:lstStyle/>
        <a:p>
          <a:endParaRPr lang="en-US"/>
        </a:p>
      </dgm:t>
    </dgm:pt>
    <dgm:pt modelId="{48586E55-BF30-48EA-97EF-225C77A5A27D}" type="pres">
      <dgm:prSet presAssocID="{B52310B2-6624-4282-A008-FD0129131786}" presName="linear" presStyleCnt="0">
        <dgm:presLayoutVars>
          <dgm:animLvl val="lvl"/>
          <dgm:resizeHandles val="exact"/>
        </dgm:presLayoutVars>
      </dgm:prSet>
      <dgm:spPr/>
    </dgm:pt>
    <dgm:pt modelId="{11FD3CF0-6DB7-492B-91E3-66D91BA6C6F6}" type="pres">
      <dgm:prSet presAssocID="{B656FEA3-9DFE-4EA3-AEA3-088ABAD378A7}" presName="parentText" presStyleLbl="node1" presStyleIdx="0" presStyleCnt="2" custScaleY="12054" custLinFactY="-7901" custLinFactNeighborY="-100000">
        <dgm:presLayoutVars>
          <dgm:chMax val="0"/>
          <dgm:bulletEnabled val="1"/>
        </dgm:presLayoutVars>
      </dgm:prSet>
      <dgm:spPr/>
    </dgm:pt>
    <dgm:pt modelId="{3FBED66E-69B5-42DA-B0E3-211870F26D31}" type="pres">
      <dgm:prSet presAssocID="{7886EB31-3052-4A55-BC73-664C89198A9E}" presName="spacer" presStyleCnt="0"/>
      <dgm:spPr/>
    </dgm:pt>
    <dgm:pt modelId="{30836D17-AFFB-4F73-83F9-66CB40026BF7}" type="pres">
      <dgm:prSet presAssocID="{7618BACA-4986-49AA-A5D6-17756C50686D}" presName="parentText" presStyleLbl="node1" presStyleIdx="1" presStyleCnt="2" custScaleY="18339" custLinFactNeighborX="-511" custLinFactNeighborY="-6986">
        <dgm:presLayoutVars>
          <dgm:chMax val="0"/>
          <dgm:bulletEnabled val="1"/>
        </dgm:presLayoutVars>
      </dgm:prSet>
      <dgm:spPr/>
    </dgm:pt>
  </dgm:ptLst>
  <dgm:cxnLst>
    <dgm:cxn modelId="{D63CC352-02A8-4FDE-8DFF-53E8296BA53C}" type="presOf" srcId="{7618BACA-4986-49AA-A5D6-17756C50686D}" destId="{30836D17-AFFB-4F73-83F9-66CB40026BF7}" srcOrd="0" destOrd="0" presId="urn:microsoft.com/office/officeart/2005/8/layout/vList2"/>
    <dgm:cxn modelId="{73748B54-B727-48AE-B59E-28ADA452358C}" type="presOf" srcId="{B656FEA3-9DFE-4EA3-AEA3-088ABAD378A7}" destId="{11FD3CF0-6DB7-492B-91E3-66D91BA6C6F6}" srcOrd="0" destOrd="0" presId="urn:microsoft.com/office/officeart/2005/8/layout/vList2"/>
    <dgm:cxn modelId="{EDE5FB92-EB96-45B2-8C92-1327D23518DC}" srcId="{B52310B2-6624-4282-A008-FD0129131786}" destId="{B656FEA3-9DFE-4EA3-AEA3-088ABAD378A7}" srcOrd="0" destOrd="0" parTransId="{7CEEE7A3-9330-4CB7-8CFB-6851D03FA9CB}" sibTransId="{7886EB31-3052-4A55-BC73-664C89198A9E}"/>
    <dgm:cxn modelId="{E2D553DF-C58D-4612-A4AD-061C1BF8DA0C}" type="presOf" srcId="{B52310B2-6624-4282-A008-FD0129131786}" destId="{48586E55-BF30-48EA-97EF-225C77A5A27D}" srcOrd="0" destOrd="0" presId="urn:microsoft.com/office/officeart/2005/8/layout/vList2"/>
    <dgm:cxn modelId="{77081EE1-528E-4F7B-BA1B-C6EF994E2069}" srcId="{B52310B2-6624-4282-A008-FD0129131786}" destId="{7618BACA-4986-49AA-A5D6-17756C50686D}" srcOrd="1" destOrd="0" parTransId="{D5C68B1A-1E92-4E1F-AF69-22B15BB17F2B}" sibTransId="{8BA6120D-2F4C-4081-BE12-F0FB1BAE689B}"/>
    <dgm:cxn modelId="{1D4F6608-A11D-4A17-9315-BC95EFC59DF9}" type="presParOf" srcId="{48586E55-BF30-48EA-97EF-225C77A5A27D}" destId="{11FD3CF0-6DB7-492B-91E3-66D91BA6C6F6}" srcOrd="0" destOrd="0" presId="urn:microsoft.com/office/officeart/2005/8/layout/vList2"/>
    <dgm:cxn modelId="{807464DF-BA60-4EAB-AF6A-6633B555EE02}" type="presParOf" srcId="{48586E55-BF30-48EA-97EF-225C77A5A27D}" destId="{3FBED66E-69B5-42DA-B0E3-211870F26D31}" srcOrd="1" destOrd="0" presId="urn:microsoft.com/office/officeart/2005/8/layout/vList2"/>
    <dgm:cxn modelId="{3C4976E5-E611-493E-93CE-68951EB26DD2}" type="presParOf" srcId="{48586E55-BF30-48EA-97EF-225C77A5A27D}" destId="{30836D17-AFFB-4F73-83F9-66CB40026BF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D5F522-22EF-4456-B8B4-4C98AD5AD1B8}"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08DB487-FE79-4CEE-8CBA-32CC7A28A041}">
      <dgm:prSet/>
      <dgm:spPr/>
      <dgm:t>
        <a:bodyPr/>
        <a:lstStyle/>
        <a:p>
          <a:r>
            <a:rPr lang="en-US" dirty="0">
              <a:latin typeface="Arial" panose="020B0604020202020204" pitchFamily="34" charset="0"/>
              <a:cs typeface="Arial" panose="020B0604020202020204" pitchFamily="34" charset="0"/>
            </a:rPr>
            <a:t>The dataset was too big, and it was challenging to compile the raw data into a .txt/.csv(utf-8)</a:t>
          </a:r>
        </a:p>
      </dgm:t>
    </dgm:pt>
    <dgm:pt modelId="{706BFD6E-1B3C-4019-ACC0-BE319972EE59}" type="parTrans" cxnId="{923AD62C-7702-4FE2-8275-B82E58BE44AB}">
      <dgm:prSet/>
      <dgm:spPr/>
      <dgm:t>
        <a:bodyPr/>
        <a:lstStyle/>
        <a:p>
          <a:endParaRPr lang="en-US"/>
        </a:p>
      </dgm:t>
    </dgm:pt>
    <dgm:pt modelId="{172ADFE3-026A-46EB-9305-C5CFBBCC04A0}" type="sibTrans" cxnId="{923AD62C-7702-4FE2-8275-B82E58BE44AB}">
      <dgm:prSet/>
      <dgm:spPr/>
      <dgm:t>
        <a:bodyPr/>
        <a:lstStyle/>
        <a:p>
          <a:endParaRPr lang="en-US"/>
        </a:p>
      </dgm:t>
    </dgm:pt>
    <dgm:pt modelId="{1723E4F0-71D3-4404-8CCE-CD3AFE720A42}">
      <dgm:prSet/>
      <dgm:spPr>
        <a:solidFill>
          <a:schemeClr val="accent2"/>
        </a:solidFill>
      </dgm:spPr>
      <dgm:t>
        <a:bodyPr/>
        <a:lstStyle/>
        <a:p>
          <a:r>
            <a:rPr lang="en-US" dirty="0">
              <a:latin typeface="Arial" panose="020B0604020202020204" pitchFamily="34" charset="0"/>
              <a:cs typeface="Arial" panose="020B0604020202020204" pitchFamily="34" charset="0"/>
            </a:rPr>
            <a:t>When we did manage to save the data, we found it to be cancer data for all types and without knowledge of correct ICD codes it was very difficult to pinpoint variables that would relate to lung cancer.</a:t>
          </a:r>
        </a:p>
      </dgm:t>
    </dgm:pt>
    <dgm:pt modelId="{302A40A5-FBEC-4385-A7F3-C2A972BC25E2}" type="parTrans" cxnId="{E4CB31BD-0419-45C4-A8B9-9A6954AC4851}">
      <dgm:prSet/>
      <dgm:spPr/>
      <dgm:t>
        <a:bodyPr/>
        <a:lstStyle/>
        <a:p>
          <a:endParaRPr lang="en-US"/>
        </a:p>
      </dgm:t>
    </dgm:pt>
    <dgm:pt modelId="{E9232707-A8DD-4696-B226-B046F6735776}" type="sibTrans" cxnId="{E4CB31BD-0419-45C4-A8B9-9A6954AC4851}">
      <dgm:prSet/>
      <dgm:spPr/>
      <dgm:t>
        <a:bodyPr/>
        <a:lstStyle/>
        <a:p>
          <a:endParaRPr lang="en-US"/>
        </a:p>
      </dgm:t>
    </dgm:pt>
    <dgm:pt modelId="{A826908F-91F6-4E44-85C0-875EA3BCEC73}">
      <dgm:prSet/>
      <dgm:spPr>
        <a:solidFill>
          <a:schemeClr val="accent2"/>
        </a:solidFill>
      </dgm:spPr>
      <dgm:t>
        <a:bodyPr/>
        <a:lstStyle/>
        <a:p>
          <a:r>
            <a:rPr lang="en-US" dirty="0">
              <a:latin typeface="Arial" panose="020B0604020202020204" pitchFamily="34" charset="0"/>
              <a:cs typeface="Arial" panose="020B0604020202020204" pitchFamily="34" charset="0"/>
            </a:rPr>
            <a:t>We had a very short timeframe for this project not to mention our deep learning assignment using Amazon Web Services (RDS) also going on at the same time.</a:t>
          </a:r>
        </a:p>
      </dgm:t>
    </dgm:pt>
    <dgm:pt modelId="{827819EE-5CFD-4C71-8ED8-826BAF078A1C}" type="parTrans" cxnId="{50D6633C-5D90-4D5C-AA91-526336AAADE2}">
      <dgm:prSet/>
      <dgm:spPr/>
      <dgm:t>
        <a:bodyPr/>
        <a:lstStyle/>
        <a:p>
          <a:endParaRPr lang="en-US"/>
        </a:p>
      </dgm:t>
    </dgm:pt>
    <dgm:pt modelId="{E2D9A151-2493-46AB-A6EF-E07439688F40}" type="sibTrans" cxnId="{50D6633C-5D90-4D5C-AA91-526336AAADE2}">
      <dgm:prSet/>
      <dgm:spPr/>
      <dgm:t>
        <a:bodyPr/>
        <a:lstStyle/>
        <a:p>
          <a:endParaRPr lang="en-US"/>
        </a:p>
      </dgm:t>
    </dgm:pt>
    <dgm:pt modelId="{AA0DBF4E-1A03-4F66-AFD9-9E823672BE26}" type="pres">
      <dgm:prSet presAssocID="{98D5F522-22EF-4456-B8B4-4C98AD5AD1B8}" presName="outerComposite" presStyleCnt="0">
        <dgm:presLayoutVars>
          <dgm:chMax val="5"/>
          <dgm:dir/>
          <dgm:resizeHandles val="exact"/>
        </dgm:presLayoutVars>
      </dgm:prSet>
      <dgm:spPr/>
    </dgm:pt>
    <dgm:pt modelId="{0BFCD78F-A2E1-4EE6-85BF-4986A531D5C9}" type="pres">
      <dgm:prSet presAssocID="{98D5F522-22EF-4456-B8B4-4C98AD5AD1B8}" presName="dummyMaxCanvas" presStyleCnt="0">
        <dgm:presLayoutVars/>
      </dgm:prSet>
      <dgm:spPr/>
    </dgm:pt>
    <dgm:pt modelId="{7C7FE6EC-4F6C-469A-9E06-86887ED10BB9}" type="pres">
      <dgm:prSet presAssocID="{98D5F522-22EF-4456-B8B4-4C98AD5AD1B8}" presName="ThreeNodes_1" presStyleLbl="node1" presStyleIdx="0" presStyleCnt="3">
        <dgm:presLayoutVars>
          <dgm:bulletEnabled val="1"/>
        </dgm:presLayoutVars>
      </dgm:prSet>
      <dgm:spPr/>
    </dgm:pt>
    <dgm:pt modelId="{E6575927-183D-439B-99B4-24AD2424930E}" type="pres">
      <dgm:prSet presAssocID="{98D5F522-22EF-4456-B8B4-4C98AD5AD1B8}" presName="ThreeNodes_2" presStyleLbl="node1" presStyleIdx="1" presStyleCnt="3">
        <dgm:presLayoutVars>
          <dgm:bulletEnabled val="1"/>
        </dgm:presLayoutVars>
      </dgm:prSet>
      <dgm:spPr/>
    </dgm:pt>
    <dgm:pt modelId="{FD714D4F-CBB4-452F-86CA-9E301A92B0D3}" type="pres">
      <dgm:prSet presAssocID="{98D5F522-22EF-4456-B8B4-4C98AD5AD1B8}" presName="ThreeNodes_3" presStyleLbl="node1" presStyleIdx="2" presStyleCnt="3" custLinFactNeighborX="0" custLinFactNeighborY="708">
        <dgm:presLayoutVars>
          <dgm:bulletEnabled val="1"/>
        </dgm:presLayoutVars>
      </dgm:prSet>
      <dgm:spPr/>
    </dgm:pt>
    <dgm:pt modelId="{9DFC0C99-5D45-4CEC-90B6-3644D8C63F99}" type="pres">
      <dgm:prSet presAssocID="{98D5F522-22EF-4456-B8B4-4C98AD5AD1B8}" presName="ThreeConn_1-2" presStyleLbl="fgAccFollowNode1" presStyleIdx="0" presStyleCnt="2">
        <dgm:presLayoutVars>
          <dgm:bulletEnabled val="1"/>
        </dgm:presLayoutVars>
      </dgm:prSet>
      <dgm:spPr/>
    </dgm:pt>
    <dgm:pt modelId="{DF797DD9-529D-4977-8FD1-AD4F8A8A9B33}" type="pres">
      <dgm:prSet presAssocID="{98D5F522-22EF-4456-B8B4-4C98AD5AD1B8}" presName="ThreeConn_2-3" presStyleLbl="fgAccFollowNode1" presStyleIdx="1" presStyleCnt="2">
        <dgm:presLayoutVars>
          <dgm:bulletEnabled val="1"/>
        </dgm:presLayoutVars>
      </dgm:prSet>
      <dgm:spPr/>
    </dgm:pt>
    <dgm:pt modelId="{F371610B-151B-4F39-9A60-1CD9FC0C2EDB}" type="pres">
      <dgm:prSet presAssocID="{98D5F522-22EF-4456-B8B4-4C98AD5AD1B8}" presName="ThreeNodes_1_text" presStyleLbl="node1" presStyleIdx="2" presStyleCnt="3">
        <dgm:presLayoutVars>
          <dgm:bulletEnabled val="1"/>
        </dgm:presLayoutVars>
      </dgm:prSet>
      <dgm:spPr/>
    </dgm:pt>
    <dgm:pt modelId="{4591E675-6F69-44F4-B48E-4DF7858809D5}" type="pres">
      <dgm:prSet presAssocID="{98D5F522-22EF-4456-B8B4-4C98AD5AD1B8}" presName="ThreeNodes_2_text" presStyleLbl="node1" presStyleIdx="2" presStyleCnt="3">
        <dgm:presLayoutVars>
          <dgm:bulletEnabled val="1"/>
        </dgm:presLayoutVars>
      </dgm:prSet>
      <dgm:spPr/>
    </dgm:pt>
    <dgm:pt modelId="{0D1D0BF3-C5F4-4DA2-88BD-8C4EE7F9BC1B}" type="pres">
      <dgm:prSet presAssocID="{98D5F522-22EF-4456-B8B4-4C98AD5AD1B8}" presName="ThreeNodes_3_text" presStyleLbl="node1" presStyleIdx="2" presStyleCnt="3">
        <dgm:presLayoutVars>
          <dgm:bulletEnabled val="1"/>
        </dgm:presLayoutVars>
      </dgm:prSet>
      <dgm:spPr/>
    </dgm:pt>
  </dgm:ptLst>
  <dgm:cxnLst>
    <dgm:cxn modelId="{923AD62C-7702-4FE2-8275-B82E58BE44AB}" srcId="{98D5F522-22EF-4456-B8B4-4C98AD5AD1B8}" destId="{808DB487-FE79-4CEE-8CBA-32CC7A28A041}" srcOrd="0" destOrd="0" parTransId="{706BFD6E-1B3C-4019-ACC0-BE319972EE59}" sibTransId="{172ADFE3-026A-46EB-9305-C5CFBBCC04A0}"/>
    <dgm:cxn modelId="{50D6633C-5D90-4D5C-AA91-526336AAADE2}" srcId="{98D5F522-22EF-4456-B8B4-4C98AD5AD1B8}" destId="{A826908F-91F6-4E44-85C0-875EA3BCEC73}" srcOrd="2" destOrd="0" parTransId="{827819EE-5CFD-4C71-8ED8-826BAF078A1C}" sibTransId="{E2D9A151-2493-46AB-A6EF-E07439688F40}"/>
    <dgm:cxn modelId="{E0767471-9B24-4847-AAFA-BF3B04219334}" type="presOf" srcId="{172ADFE3-026A-46EB-9305-C5CFBBCC04A0}" destId="{9DFC0C99-5D45-4CEC-90B6-3644D8C63F99}" srcOrd="0" destOrd="0" presId="urn:microsoft.com/office/officeart/2005/8/layout/vProcess5"/>
    <dgm:cxn modelId="{9656BF86-D413-4BEC-A7BF-CF39FE6BE8F6}" type="presOf" srcId="{808DB487-FE79-4CEE-8CBA-32CC7A28A041}" destId="{F371610B-151B-4F39-9A60-1CD9FC0C2EDB}" srcOrd="1" destOrd="0" presId="urn:microsoft.com/office/officeart/2005/8/layout/vProcess5"/>
    <dgm:cxn modelId="{E2832887-6EA1-48A4-8E96-F33E7B86A111}" type="presOf" srcId="{A826908F-91F6-4E44-85C0-875EA3BCEC73}" destId="{0D1D0BF3-C5F4-4DA2-88BD-8C4EE7F9BC1B}" srcOrd="1" destOrd="0" presId="urn:microsoft.com/office/officeart/2005/8/layout/vProcess5"/>
    <dgm:cxn modelId="{C564ECA2-3FA6-445B-8002-0B32F770F445}" type="presOf" srcId="{E9232707-A8DD-4696-B226-B046F6735776}" destId="{DF797DD9-529D-4977-8FD1-AD4F8A8A9B33}" srcOrd="0" destOrd="0" presId="urn:microsoft.com/office/officeart/2005/8/layout/vProcess5"/>
    <dgm:cxn modelId="{1C5A0FA3-E868-4017-958F-18DF048D7EA4}" type="presOf" srcId="{1723E4F0-71D3-4404-8CCE-CD3AFE720A42}" destId="{E6575927-183D-439B-99B4-24AD2424930E}" srcOrd="0" destOrd="0" presId="urn:microsoft.com/office/officeart/2005/8/layout/vProcess5"/>
    <dgm:cxn modelId="{E4CB31BD-0419-45C4-A8B9-9A6954AC4851}" srcId="{98D5F522-22EF-4456-B8B4-4C98AD5AD1B8}" destId="{1723E4F0-71D3-4404-8CCE-CD3AFE720A42}" srcOrd="1" destOrd="0" parTransId="{302A40A5-FBEC-4385-A7F3-C2A972BC25E2}" sibTransId="{E9232707-A8DD-4696-B226-B046F6735776}"/>
    <dgm:cxn modelId="{F03A3ACC-893A-4E7C-AE4E-DF0087FADEEA}" type="presOf" srcId="{808DB487-FE79-4CEE-8CBA-32CC7A28A041}" destId="{7C7FE6EC-4F6C-469A-9E06-86887ED10BB9}" srcOrd="0" destOrd="0" presId="urn:microsoft.com/office/officeart/2005/8/layout/vProcess5"/>
    <dgm:cxn modelId="{AA0E56CC-1CE0-4A93-B522-6F6C4490B785}" type="presOf" srcId="{1723E4F0-71D3-4404-8CCE-CD3AFE720A42}" destId="{4591E675-6F69-44F4-B48E-4DF7858809D5}" srcOrd="1" destOrd="0" presId="urn:microsoft.com/office/officeart/2005/8/layout/vProcess5"/>
    <dgm:cxn modelId="{530A03DE-CE48-4082-B14F-570464A192E7}" type="presOf" srcId="{98D5F522-22EF-4456-B8B4-4C98AD5AD1B8}" destId="{AA0DBF4E-1A03-4F66-AFD9-9E823672BE26}" srcOrd="0" destOrd="0" presId="urn:microsoft.com/office/officeart/2005/8/layout/vProcess5"/>
    <dgm:cxn modelId="{2CBB5AE7-DDD3-413E-809F-442F22F2A79F}" type="presOf" srcId="{A826908F-91F6-4E44-85C0-875EA3BCEC73}" destId="{FD714D4F-CBB4-452F-86CA-9E301A92B0D3}" srcOrd="0" destOrd="0" presId="urn:microsoft.com/office/officeart/2005/8/layout/vProcess5"/>
    <dgm:cxn modelId="{EA81297D-DD44-41D0-985A-42D5CF6E2C6B}" type="presParOf" srcId="{AA0DBF4E-1A03-4F66-AFD9-9E823672BE26}" destId="{0BFCD78F-A2E1-4EE6-85BF-4986A531D5C9}" srcOrd="0" destOrd="0" presId="urn:microsoft.com/office/officeart/2005/8/layout/vProcess5"/>
    <dgm:cxn modelId="{C5A4C328-D2AE-4F8F-B0BF-F42E25593709}" type="presParOf" srcId="{AA0DBF4E-1A03-4F66-AFD9-9E823672BE26}" destId="{7C7FE6EC-4F6C-469A-9E06-86887ED10BB9}" srcOrd="1" destOrd="0" presId="urn:microsoft.com/office/officeart/2005/8/layout/vProcess5"/>
    <dgm:cxn modelId="{0EE32246-A402-4CD6-950D-1126714CB98B}" type="presParOf" srcId="{AA0DBF4E-1A03-4F66-AFD9-9E823672BE26}" destId="{E6575927-183D-439B-99B4-24AD2424930E}" srcOrd="2" destOrd="0" presId="urn:microsoft.com/office/officeart/2005/8/layout/vProcess5"/>
    <dgm:cxn modelId="{1F8E1587-B615-4BEE-B6D7-3DFE7A70A31A}" type="presParOf" srcId="{AA0DBF4E-1A03-4F66-AFD9-9E823672BE26}" destId="{FD714D4F-CBB4-452F-86CA-9E301A92B0D3}" srcOrd="3" destOrd="0" presId="urn:microsoft.com/office/officeart/2005/8/layout/vProcess5"/>
    <dgm:cxn modelId="{07C84B8E-48DF-42C3-AB67-4343F8417013}" type="presParOf" srcId="{AA0DBF4E-1A03-4F66-AFD9-9E823672BE26}" destId="{9DFC0C99-5D45-4CEC-90B6-3644D8C63F99}" srcOrd="4" destOrd="0" presId="urn:microsoft.com/office/officeart/2005/8/layout/vProcess5"/>
    <dgm:cxn modelId="{B5236D84-80C6-47E9-96F2-DF47A32E95B3}" type="presParOf" srcId="{AA0DBF4E-1A03-4F66-AFD9-9E823672BE26}" destId="{DF797DD9-529D-4977-8FD1-AD4F8A8A9B33}" srcOrd="5" destOrd="0" presId="urn:microsoft.com/office/officeart/2005/8/layout/vProcess5"/>
    <dgm:cxn modelId="{E05430FC-8213-457F-A940-F731EAF54685}" type="presParOf" srcId="{AA0DBF4E-1A03-4F66-AFD9-9E823672BE26}" destId="{F371610B-151B-4F39-9A60-1CD9FC0C2EDB}" srcOrd="6" destOrd="0" presId="urn:microsoft.com/office/officeart/2005/8/layout/vProcess5"/>
    <dgm:cxn modelId="{FF96F7BD-A7C8-4509-A838-AEB6F3051923}" type="presParOf" srcId="{AA0DBF4E-1A03-4F66-AFD9-9E823672BE26}" destId="{4591E675-6F69-44F4-B48E-4DF7858809D5}" srcOrd="7" destOrd="0" presId="urn:microsoft.com/office/officeart/2005/8/layout/vProcess5"/>
    <dgm:cxn modelId="{5F678F37-D184-4BE5-B675-3CEA9DBE500E}" type="presParOf" srcId="{AA0DBF4E-1A03-4F66-AFD9-9E823672BE26}" destId="{0D1D0BF3-C5F4-4DA2-88BD-8C4EE7F9BC1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A94B3-C5C2-40AD-A3F1-07AB609BCF74}"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BB85D220-9A03-4A94-88CA-152D7C2D1E4D}">
      <dgm:prSet/>
      <dgm:spPr/>
      <dgm:t>
        <a:bodyPr/>
        <a:lstStyle/>
        <a:p>
          <a:r>
            <a:rPr lang="en-US" dirty="0"/>
            <a:t>Our team was running out of time and thus we decided to drop the idea for lung cancer data and used our secondary data source which is the breast cancer data from the UC Irvine Machine Learning Repository.</a:t>
          </a:r>
        </a:p>
        <a:p>
          <a:r>
            <a:rPr lang="en-US" u="sng" dirty="0">
              <a:hlinkClick xmlns:r="http://schemas.openxmlformats.org/officeDocument/2006/relationships" r:id="rId1"/>
            </a:rPr>
            <a:t>(https://archivebeta.ics.uci.edu/dataset/17/breast+cancer+wisconsin+diagnostic</a:t>
          </a:r>
          <a:r>
            <a:rPr lang="en-US" u="sng" dirty="0"/>
            <a:t>)</a:t>
          </a:r>
          <a:endParaRPr lang="en-US" dirty="0"/>
        </a:p>
      </dgm:t>
    </dgm:pt>
    <dgm:pt modelId="{1F3733E9-7E56-4390-A9DE-F5733F6976D5}" type="parTrans" cxnId="{E82E3AF8-8DCD-4B6E-B74C-2D3DCDAD1A26}">
      <dgm:prSet/>
      <dgm:spPr/>
      <dgm:t>
        <a:bodyPr/>
        <a:lstStyle/>
        <a:p>
          <a:endParaRPr lang="en-US"/>
        </a:p>
      </dgm:t>
    </dgm:pt>
    <dgm:pt modelId="{FE0255ED-FA1C-4FD6-9A96-913CB48DD427}" type="sibTrans" cxnId="{E82E3AF8-8DCD-4B6E-B74C-2D3DCDAD1A26}">
      <dgm:prSet/>
      <dgm:spPr/>
      <dgm:t>
        <a:bodyPr/>
        <a:lstStyle/>
        <a:p>
          <a:endParaRPr lang="en-US"/>
        </a:p>
      </dgm:t>
    </dgm:pt>
    <dgm:pt modelId="{E7F73BDF-2678-488C-85B1-E4C89AAFA40C}" type="pres">
      <dgm:prSet presAssocID="{9F2A94B3-C5C2-40AD-A3F1-07AB609BCF74}" presName="linear" presStyleCnt="0">
        <dgm:presLayoutVars>
          <dgm:animLvl val="lvl"/>
          <dgm:resizeHandles val="exact"/>
        </dgm:presLayoutVars>
      </dgm:prSet>
      <dgm:spPr/>
    </dgm:pt>
    <dgm:pt modelId="{8272DBBA-A7C1-4DB6-BD9A-00750C41E901}" type="pres">
      <dgm:prSet presAssocID="{BB85D220-9A03-4A94-88CA-152D7C2D1E4D}" presName="parentText" presStyleLbl="node1" presStyleIdx="0" presStyleCnt="1">
        <dgm:presLayoutVars>
          <dgm:chMax val="0"/>
          <dgm:bulletEnabled val="1"/>
        </dgm:presLayoutVars>
      </dgm:prSet>
      <dgm:spPr/>
    </dgm:pt>
  </dgm:ptLst>
  <dgm:cxnLst>
    <dgm:cxn modelId="{1CAD3938-F932-4BDD-BBCC-5455A4F07022}" type="presOf" srcId="{BB85D220-9A03-4A94-88CA-152D7C2D1E4D}" destId="{8272DBBA-A7C1-4DB6-BD9A-00750C41E901}" srcOrd="0" destOrd="0" presId="urn:microsoft.com/office/officeart/2005/8/layout/vList2"/>
    <dgm:cxn modelId="{3B632759-A35D-4E7E-A359-0926C7A6D999}" type="presOf" srcId="{9F2A94B3-C5C2-40AD-A3F1-07AB609BCF74}" destId="{E7F73BDF-2678-488C-85B1-E4C89AAFA40C}" srcOrd="0" destOrd="0" presId="urn:microsoft.com/office/officeart/2005/8/layout/vList2"/>
    <dgm:cxn modelId="{E82E3AF8-8DCD-4B6E-B74C-2D3DCDAD1A26}" srcId="{9F2A94B3-C5C2-40AD-A3F1-07AB609BCF74}" destId="{BB85D220-9A03-4A94-88CA-152D7C2D1E4D}" srcOrd="0" destOrd="0" parTransId="{1F3733E9-7E56-4390-A9DE-F5733F6976D5}" sibTransId="{FE0255ED-FA1C-4FD6-9A96-913CB48DD427}"/>
    <dgm:cxn modelId="{B9E3936A-BF9F-480F-B6D0-4841EEDD144C}" type="presParOf" srcId="{E7F73BDF-2678-488C-85B1-E4C89AAFA40C}" destId="{8272DBBA-A7C1-4DB6-BD9A-00750C41E90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C0F504-3463-4A1B-A774-13B9635E34D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7DBDFE8-5653-495C-9710-1EF6D91FCDF8}">
      <dgm:prSet custT="1"/>
      <dgm:spPr>
        <a:solidFill>
          <a:schemeClr val="accent2"/>
        </a:solidFill>
        <a:ln>
          <a:solidFill>
            <a:schemeClr val="tx1"/>
          </a:solidFill>
        </a:ln>
      </dgm:spPr>
      <dgm:t>
        <a:bodyPr/>
        <a:lstStyle/>
        <a:p>
          <a:r>
            <a:rPr lang="en-US" sz="1600" b="0" i="0" dirty="0">
              <a:latin typeface="Arial" panose="020B0604020202020204" pitchFamily="34" charset="0"/>
              <a:cs typeface="Arial" panose="020B0604020202020204" pitchFamily="34" charset="0"/>
            </a:rPr>
            <a:t>Nearly 80 percent of young women diagnosed with breast cancer find their breast abnormality themselves.</a:t>
          </a:r>
          <a:r>
            <a:rPr lang="en-US" sz="600" baseline="30000" dirty="0">
              <a:latin typeface="Arial" panose="020B0604020202020204" pitchFamily="34" charset="0"/>
              <a:cs typeface="Arial" panose="020B0604020202020204" pitchFamily="34" charset="0"/>
            </a:rPr>
            <a:t>1</a:t>
          </a:r>
          <a:r>
            <a:rPr lang="en-US" sz="600" b="0" i="0" dirty="0">
              <a:latin typeface="Arial" panose="020B0604020202020204" pitchFamily="34" charset="0"/>
              <a:cs typeface="Arial" panose="020B0604020202020204" pitchFamily="34" charset="0"/>
            </a:rPr>
            <a:t> </a:t>
          </a:r>
          <a:endParaRPr lang="en-US" sz="600" dirty="0">
            <a:latin typeface="Arial" panose="020B0604020202020204" pitchFamily="34" charset="0"/>
            <a:cs typeface="Arial" panose="020B0604020202020204" pitchFamily="34" charset="0"/>
          </a:endParaRPr>
        </a:p>
      </dgm:t>
    </dgm:pt>
    <dgm:pt modelId="{5446F97D-2907-4B75-A3CF-3C498633CE71}" type="parTrans" cxnId="{5828CA18-8E26-426D-91BA-2350428DB976}">
      <dgm:prSet/>
      <dgm:spPr/>
      <dgm:t>
        <a:bodyPr/>
        <a:lstStyle/>
        <a:p>
          <a:endParaRPr lang="en-US"/>
        </a:p>
      </dgm:t>
    </dgm:pt>
    <dgm:pt modelId="{8C71FF5B-4343-4E50-BE8A-37B7AE5F4DEB}" type="sibTrans" cxnId="{5828CA18-8E26-426D-91BA-2350428DB976}">
      <dgm:prSet/>
      <dgm:spPr/>
      <dgm:t>
        <a:bodyPr/>
        <a:lstStyle/>
        <a:p>
          <a:endParaRPr lang="en-US"/>
        </a:p>
      </dgm:t>
    </dgm:pt>
    <dgm:pt modelId="{51A9EBE8-4530-4123-AA59-F1C5C0A0352D}">
      <dgm:prSet custT="1"/>
      <dgm:spPr>
        <a:solidFill>
          <a:schemeClr val="accent2"/>
        </a:solidFill>
      </dgm:spPr>
      <dgm:t>
        <a:bodyPr/>
        <a:lstStyle/>
        <a:p>
          <a:r>
            <a:rPr lang="en-US" sz="1800" b="0" i="0" dirty="0">
              <a:latin typeface="Arial" panose="020B0604020202020204" pitchFamily="34" charset="0"/>
              <a:cs typeface="Arial" panose="020B0604020202020204" pitchFamily="34" charset="0"/>
            </a:rPr>
            <a:t>1 in 8 women in the United States will be diagnosed with breast cancer in her lifetime.</a:t>
          </a:r>
          <a:r>
            <a:rPr lang="en-US" sz="1800" baseline="30000" dirty="0">
              <a:latin typeface="Arial" panose="020B0604020202020204" pitchFamily="34" charset="0"/>
              <a:cs typeface="Arial" panose="020B0604020202020204" pitchFamily="34" charset="0"/>
            </a:rPr>
            <a:t>2</a:t>
          </a:r>
          <a:r>
            <a:rPr lang="en-US" sz="1800" b="0" i="0" dirty="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dgm:t>
    </dgm:pt>
    <dgm:pt modelId="{8B5DBAC4-EC08-4702-BE76-0C3D188CFF1D}" type="parTrans" cxnId="{8A689DE6-4979-457D-9F49-9B6CE56655DA}">
      <dgm:prSet/>
      <dgm:spPr/>
      <dgm:t>
        <a:bodyPr/>
        <a:lstStyle/>
        <a:p>
          <a:endParaRPr lang="en-US"/>
        </a:p>
      </dgm:t>
    </dgm:pt>
    <dgm:pt modelId="{D966EF88-75A1-46B4-B66C-A3324916B000}" type="sibTrans" cxnId="{8A689DE6-4979-457D-9F49-9B6CE56655DA}">
      <dgm:prSet/>
      <dgm:spPr/>
      <dgm:t>
        <a:bodyPr/>
        <a:lstStyle/>
        <a:p>
          <a:endParaRPr lang="en-US"/>
        </a:p>
      </dgm:t>
    </dgm:pt>
    <dgm:pt modelId="{00902CE5-C1AF-4949-AC78-CB914D181C29}">
      <dgm:prSet/>
      <dgm:spPr>
        <a:solidFill>
          <a:schemeClr val="accent2"/>
        </a:solidFill>
      </dgm:spPr>
      <dgm:t>
        <a:bodyPr/>
        <a:lstStyle/>
        <a:p>
          <a:r>
            <a:rPr lang="en-US" b="0" i="0" dirty="0">
              <a:latin typeface="Arial" panose="020B0604020202020204" pitchFamily="34" charset="0"/>
              <a:cs typeface="Arial" panose="020B0604020202020204" pitchFamily="34" charset="0"/>
            </a:rPr>
            <a:t>Although rare, </a:t>
          </a:r>
          <a:r>
            <a:rPr lang="en-US" b="0" i="0" dirty="0">
              <a:solidFill>
                <a:schemeClr val="bg1"/>
              </a:solidFill>
              <a:latin typeface="Arial" panose="020B0604020202020204" pitchFamily="34" charset="0"/>
              <a:cs typeface="Arial" panose="020B0604020202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men get breast cancer too</a:t>
          </a:r>
          <a:r>
            <a:rPr lang="en-US" b="0" i="0" dirty="0">
              <a:latin typeface="Arial" panose="020B0604020202020204" pitchFamily="34" charset="0"/>
              <a:cs typeface="Arial" panose="020B0604020202020204" pitchFamily="34" charset="0"/>
            </a:rPr>
            <a:t>. In 2022, an estimated 2,710 men will be diagnosed with breast cancer in the U.S. and approximately 530 men will die from breast cancer.</a:t>
          </a:r>
          <a:r>
            <a:rPr lang="en-US" baseline="30000" dirty="0">
              <a:latin typeface="Arial" panose="020B0604020202020204" pitchFamily="34" charset="0"/>
              <a:cs typeface="Arial" panose="020B0604020202020204" pitchFamily="34" charset="0"/>
            </a:rPr>
            <a:t> 2</a:t>
          </a:r>
          <a:r>
            <a:rPr lang="en-US" b="0" i="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dgm:t>
    </dgm:pt>
    <dgm:pt modelId="{F16F95CF-1920-4C0C-84C8-97532FAD83AD}" type="parTrans" cxnId="{78428ACA-31F4-4F4F-8880-7538B3DBD6AB}">
      <dgm:prSet/>
      <dgm:spPr/>
      <dgm:t>
        <a:bodyPr/>
        <a:lstStyle/>
        <a:p>
          <a:endParaRPr lang="en-US"/>
        </a:p>
      </dgm:t>
    </dgm:pt>
    <dgm:pt modelId="{F86B623A-B383-4178-8479-696246ADD395}" type="sibTrans" cxnId="{78428ACA-31F4-4F4F-8880-7538B3DBD6AB}">
      <dgm:prSet/>
      <dgm:spPr/>
      <dgm:t>
        <a:bodyPr/>
        <a:lstStyle/>
        <a:p>
          <a:endParaRPr lang="en-US"/>
        </a:p>
      </dgm:t>
    </dgm:pt>
    <dgm:pt modelId="{08B9ACAE-3F20-467B-8B8F-F0FA341CB789}">
      <dgm:prSet custT="1"/>
      <dgm:spPr>
        <a:solidFill>
          <a:schemeClr val="accent2"/>
        </a:solidFill>
      </dgm:spPr>
      <dgm:t>
        <a:bodyPr/>
        <a:lstStyle/>
        <a:p>
          <a:r>
            <a:rPr lang="en-US" sz="2000" b="0" i="0" dirty="0">
              <a:latin typeface="Arial" panose="020B0604020202020204" pitchFamily="34" charset="0"/>
              <a:cs typeface="Arial" panose="020B0604020202020204" pitchFamily="34" charset="0"/>
            </a:rPr>
            <a:t>There are over </a:t>
          </a:r>
          <a:r>
            <a:rPr lang="en-US" sz="2000" b="0" i="0" u="sng" dirty="0">
              <a:solidFill>
                <a:schemeClr val="bg1"/>
              </a:solidFill>
              <a:latin typeface="Arial" panose="020B0604020202020204" pitchFamily="34" charset="0"/>
              <a:cs typeface="Arial" panose="020B0604020202020204" pitchFamily="34" charset="0"/>
            </a:rPr>
            <a:t>3.8 million </a:t>
          </a:r>
          <a:r>
            <a:rPr lang="en-US" sz="2000" b="0" i="0" dirty="0">
              <a:latin typeface="Arial" panose="020B0604020202020204" pitchFamily="34" charset="0"/>
              <a:cs typeface="Arial" panose="020B0604020202020204" pitchFamily="34" charset="0"/>
            </a:rPr>
            <a:t>breast cancer survivors in the United States.</a:t>
          </a:r>
          <a:r>
            <a:rPr lang="en-US" sz="2000" baseline="30000" dirty="0">
              <a:latin typeface="Arial" panose="020B0604020202020204" pitchFamily="34" charset="0"/>
              <a:cs typeface="Arial" panose="020B0604020202020204" pitchFamily="34" charset="0"/>
            </a:rPr>
            <a:t> 2</a:t>
          </a:r>
          <a:endParaRPr lang="en-US" sz="2000" dirty="0">
            <a:latin typeface="Arial" panose="020B0604020202020204" pitchFamily="34" charset="0"/>
            <a:cs typeface="Arial" panose="020B0604020202020204" pitchFamily="34" charset="0"/>
          </a:endParaRPr>
        </a:p>
      </dgm:t>
    </dgm:pt>
    <dgm:pt modelId="{FF05FFE1-6601-4511-AA98-6140E3CDF04C}" type="parTrans" cxnId="{683A7CB7-6BFF-41A2-8733-48B5CF53E35D}">
      <dgm:prSet/>
      <dgm:spPr/>
      <dgm:t>
        <a:bodyPr/>
        <a:lstStyle/>
        <a:p>
          <a:endParaRPr lang="en-US"/>
        </a:p>
      </dgm:t>
    </dgm:pt>
    <dgm:pt modelId="{1DFCA17D-2502-4442-9718-D0E927CFF200}" type="sibTrans" cxnId="{683A7CB7-6BFF-41A2-8733-48B5CF53E35D}">
      <dgm:prSet/>
      <dgm:spPr/>
      <dgm:t>
        <a:bodyPr/>
        <a:lstStyle/>
        <a:p>
          <a:endParaRPr lang="en-US"/>
        </a:p>
      </dgm:t>
    </dgm:pt>
    <dgm:pt modelId="{A17F9755-28DD-4853-9B1F-EE8BC5543905}" type="pres">
      <dgm:prSet presAssocID="{97C0F504-3463-4A1B-A774-13B9635E34D5}" presName="diagram" presStyleCnt="0">
        <dgm:presLayoutVars>
          <dgm:dir/>
          <dgm:resizeHandles val="exact"/>
        </dgm:presLayoutVars>
      </dgm:prSet>
      <dgm:spPr/>
    </dgm:pt>
    <dgm:pt modelId="{E1B46309-88EE-40C6-B5FD-67CA56955EDE}" type="pres">
      <dgm:prSet presAssocID="{E7DBDFE8-5653-495C-9710-1EF6D91FCDF8}" presName="node" presStyleLbl="node1" presStyleIdx="0" presStyleCnt="4">
        <dgm:presLayoutVars>
          <dgm:bulletEnabled val="1"/>
        </dgm:presLayoutVars>
      </dgm:prSet>
      <dgm:spPr/>
    </dgm:pt>
    <dgm:pt modelId="{CA59C1D8-A927-48BC-A708-DFC65DF8E656}" type="pres">
      <dgm:prSet presAssocID="{8C71FF5B-4343-4E50-BE8A-37B7AE5F4DEB}" presName="sibTrans" presStyleCnt="0"/>
      <dgm:spPr/>
    </dgm:pt>
    <dgm:pt modelId="{AFB33779-C5E4-4A66-947E-8FAA5D0514AF}" type="pres">
      <dgm:prSet presAssocID="{51A9EBE8-4530-4123-AA59-F1C5C0A0352D}" presName="node" presStyleLbl="node1" presStyleIdx="1" presStyleCnt="4">
        <dgm:presLayoutVars>
          <dgm:bulletEnabled val="1"/>
        </dgm:presLayoutVars>
      </dgm:prSet>
      <dgm:spPr/>
    </dgm:pt>
    <dgm:pt modelId="{E095826E-292D-446C-9D04-AA465084A0C8}" type="pres">
      <dgm:prSet presAssocID="{D966EF88-75A1-46B4-B66C-A3324916B000}" presName="sibTrans" presStyleCnt="0"/>
      <dgm:spPr/>
    </dgm:pt>
    <dgm:pt modelId="{17E0E5B7-8324-4119-9E23-10B622CE3610}" type="pres">
      <dgm:prSet presAssocID="{00902CE5-C1AF-4949-AC78-CB914D181C29}" presName="node" presStyleLbl="node1" presStyleIdx="2" presStyleCnt="4">
        <dgm:presLayoutVars>
          <dgm:bulletEnabled val="1"/>
        </dgm:presLayoutVars>
      </dgm:prSet>
      <dgm:spPr/>
    </dgm:pt>
    <dgm:pt modelId="{2CF04DD3-AB91-447F-8F1D-F23239D221D8}" type="pres">
      <dgm:prSet presAssocID="{F86B623A-B383-4178-8479-696246ADD395}" presName="sibTrans" presStyleCnt="0"/>
      <dgm:spPr/>
    </dgm:pt>
    <dgm:pt modelId="{22521FA4-97F9-4744-A3C0-5F81D35E6C47}" type="pres">
      <dgm:prSet presAssocID="{08B9ACAE-3F20-467B-8B8F-F0FA341CB789}" presName="node" presStyleLbl="node1" presStyleIdx="3" presStyleCnt="4">
        <dgm:presLayoutVars>
          <dgm:bulletEnabled val="1"/>
        </dgm:presLayoutVars>
      </dgm:prSet>
      <dgm:spPr/>
    </dgm:pt>
  </dgm:ptLst>
  <dgm:cxnLst>
    <dgm:cxn modelId="{6E764513-95D4-43E2-91DF-2840595260E7}" type="presOf" srcId="{08B9ACAE-3F20-467B-8B8F-F0FA341CB789}" destId="{22521FA4-97F9-4744-A3C0-5F81D35E6C47}" srcOrd="0" destOrd="0" presId="urn:microsoft.com/office/officeart/2005/8/layout/default"/>
    <dgm:cxn modelId="{5828CA18-8E26-426D-91BA-2350428DB976}" srcId="{97C0F504-3463-4A1B-A774-13B9635E34D5}" destId="{E7DBDFE8-5653-495C-9710-1EF6D91FCDF8}" srcOrd="0" destOrd="0" parTransId="{5446F97D-2907-4B75-A3CF-3C498633CE71}" sibTransId="{8C71FF5B-4343-4E50-BE8A-37B7AE5F4DEB}"/>
    <dgm:cxn modelId="{FCCF305F-03C8-47E7-AB92-48C77959D545}" type="presOf" srcId="{51A9EBE8-4530-4123-AA59-F1C5C0A0352D}" destId="{AFB33779-C5E4-4A66-947E-8FAA5D0514AF}" srcOrd="0" destOrd="0" presId="urn:microsoft.com/office/officeart/2005/8/layout/default"/>
    <dgm:cxn modelId="{92DB385F-45F5-4D3A-A64F-893C481CCDB0}" type="presOf" srcId="{E7DBDFE8-5653-495C-9710-1EF6D91FCDF8}" destId="{E1B46309-88EE-40C6-B5FD-67CA56955EDE}" srcOrd="0" destOrd="0" presId="urn:microsoft.com/office/officeart/2005/8/layout/default"/>
    <dgm:cxn modelId="{556AC75A-75FB-439F-B162-A63CA6F790CC}" type="presOf" srcId="{00902CE5-C1AF-4949-AC78-CB914D181C29}" destId="{17E0E5B7-8324-4119-9E23-10B622CE3610}" srcOrd="0" destOrd="0" presId="urn:microsoft.com/office/officeart/2005/8/layout/default"/>
    <dgm:cxn modelId="{DC4E8F89-9348-4B09-A12C-B2F9818383E9}" type="presOf" srcId="{97C0F504-3463-4A1B-A774-13B9635E34D5}" destId="{A17F9755-28DD-4853-9B1F-EE8BC5543905}" srcOrd="0" destOrd="0" presId="urn:microsoft.com/office/officeart/2005/8/layout/default"/>
    <dgm:cxn modelId="{683A7CB7-6BFF-41A2-8733-48B5CF53E35D}" srcId="{97C0F504-3463-4A1B-A774-13B9635E34D5}" destId="{08B9ACAE-3F20-467B-8B8F-F0FA341CB789}" srcOrd="3" destOrd="0" parTransId="{FF05FFE1-6601-4511-AA98-6140E3CDF04C}" sibTransId="{1DFCA17D-2502-4442-9718-D0E927CFF200}"/>
    <dgm:cxn modelId="{78428ACA-31F4-4F4F-8880-7538B3DBD6AB}" srcId="{97C0F504-3463-4A1B-A774-13B9635E34D5}" destId="{00902CE5-C1AF-4949-AC78-CB914D181C29}" srcOrd="2" destOrd="0" parTransId="{F16F95CF-1920-4C0C-84C8-97532FAD83AD}" sibTransId="{F86B623A-B383-4178-8479-696246ADD395}"/>
    <dgm:cxn modelId="{8A689DE6-4979-457D-9F49-9B6CE56655DA}" srcId="{97C0F504-3463-4A1B-A774-13B9635E34D5}" destId="{51A9EBE8-4530-4123-AA59-F1C5C0A0352D}" srcOrd="1" destOrd="0" parTransId="{8B5DBAC4-EC08-4702-BE76-0C3D188CFF1D}" sibTransId="{D966EF88-75A1-46B4-B66C-A3324916B000}"/>
    <dgm:cxn modelId="{97D6BD44-9D3C-4C01-ABE4-9152CC1B2806}" type="presParOf" srcId="{A17F9755-28DD-4853-9B1F-EE8BC5543905}" destId="{E1B46309-88EE-40C6-B5FD-67CA56955EDE}" srcOrd="0" destOrd="0" presId="urn:microsoft.com/office/officeart/2005/8/layout/default"/>
    <dgm:cxn modelId="{0E93E5E4-5CF0-4F9E-938A-A41A099701A8}" type="presParOf" srcId="{A17F9755-28DD-4853-9B1F-EE8BC5543905}" destId="{CA59C1D8-A927-48BC-A708-DFC65DF8E656}" srcOrd="1" destOrd="0" presId="urn:microsoft.com/office/officeart/2005/8/layout/default"/>
    <dgm:cxn modelId="{1195771B-43D2-4454-AAFE-1EA5FA70254A}" type="presParOf" srcId="{A17F9755-28DD-4853-9B1F-EE8BC5543905}" destId="{AFB33779-C5E4-4A66-947E-8FAA5D0514AF}" srcOrd="2" destOrd="0" presId="urn:microsoft.com/office/officeart/2005/8/layout/default"/>
    <dgm:cxn modelId="{F88DB386-FC49-457A-A0F3-5BDDFB94C18B}" type="presParOf" srcId="{A17F9755-28DD-4853-9B1F-EE8BC5543905}" destId="{E095826E-292D-446C-9D04-AA465084A0C8}" srcOrd="3" destOrd="0" presId="urn:microsoft.com/office/officeart/2005/8/layout/default"/>
    <dgm:cxn modelId="{15A2C0CC-B1F9-40A1-B2AB-7F18A411D34E}" type="presParOf" srcId="{A17F9755-28DD-4853-9B1F-EE8BC5543905}" destId="{17E0E5B7-8324-4119-9E23-10B622CE3610}" srcOrd="4" destOrd="0" presId="urn:microsoft.com/office/officeart/2005/8/layout/default"/>
    <dgm:cxn modelId="{FCB94328-D402-44F3-A878-68EF13D5A349}" type="presParOf" srcId="{A17F9755-28DD-4853-9B1F-EE8BC5543905}" destId="{2CF04DD3-AB91-447F-8F1D-F23239D221D8}" srcOrd="5" destOrd="0" presId="urn:microsoft.com/office/officeart/2005/8/layout/default"/>
    <dgm:cxn modelId="{17045F92-6687-4F63-B829-7B1D879AAC6C}" type="presParOf" srcId="{A17F9755-28DD-4853-9B1F-EE8BC5543905}" destId="{22521FA4-97F9-4744-A3C0-5F81D35E6C4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D3CF0-6DB7-492B-91E3-66D91BA6C6F6}">
      <dsp:nvSpPr>
        <dsp:cNvPr id="0" name=""/>
        <dsp:cNvSpPr/>
      </dsp:nvSpPr>
      <dsp:spPr>
        <a:xfrm>
          <a:off x="0" y="289217"/>
          <a:ext cx="11952515" cy="74013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Initially our goal was to utilize data related to lung cancer research from various sources such as Kaggle, Data World and the official source SEER*STAT.</a:t>
          </a:r>
        </a:p>
      </dsp:txBody>
      <dsp:txXfrm>
        <a:off x="36130" y="325347"/>
        <a:ext cx="11880255" cy="667874"/>
      </dsp:txXfrm>
    </dsp:sp>
    <dsp:sp modelId="{30836D17-AFFB-4F73-83F9-66CB40026BF7}">
      <dsp:nvSpPr>
        <dsp:cNvPr id="0" name=""/>
        <dsp:cNvSpPr/>
      </dsp:nvSpPr>
      <dsp:spPr>
        <a:xfrm>
          <a:off x="0" y="1870249"/>
          <a:ext cx="11952515" cy="1126043"/>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 plan was to retrieve lung cancer research data from 2010 – 2019 using SEER*Stat and then use the ETL process to get final database with lung nodules (Metastatic vs Primary, Malignant/Non-Malignant) and compare it with other variables such as geographic location, age, gender, race etc.</a:t>
          </a:r>
        </a:p>
      </dsp:txBody>
      <dsp:txXfrm>
        <a:off x="54969" y="1925218"/>
        <a:ext cx="11842577" cy="1016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FE6EC-4F6C-469A-9E06-86887ED10BB9}">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The dataset was too big, and it was challenging to compile the raw data into a .txt/.csv(utf-8)</a:t>
          </a:r>
        </a:p>
      </dsp:txBody>
      <dsp:txXfrm>
        <a:off x="38234" y="38234"/>
        <a:ext cx="7529629" cy="1228933"/>
      </dsp:txXfrm>
    </dsp:sp>
    <dsp:sp modelId="{E6575927-183D-439B-99B4-24AD2424930E}">
      <dsp:nvSpPr>
        <dsp:cNvPr id="0" name=""/>
        <dsp:cNvSpPr/>
      </dsp:nvSpPr>
      <dsp:spPr>
        <a:xfrm>
          <a:off x="788669" y="1522968"/>
          <a:ext cx="8938260" cy="1305401"/>
        </a:xfrm>
        <a:prstGeom prst="roundRect">
          <a:avLst>
            <a:gd name="adj" fmla="val 10000"/>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When we did manage to save the data, we found it to be cancer data for all types and without knowledge of correct ICD codes it was very difficult to pinpoint variables that would relate to lung cancer.</a:t>
          </a:r>
        </a:p>
      </dsp:txBody>
      <dsp:txXfrm>
        <a:off x="826903" y="1561202"/>
        <a:ext cx="7224611" cy="1228933"/>
      </dsp:txXfrm>
    </dsp:sp>
    <dsp:sp modelId="{FD714D4F-CBB4-452F-86CA-9E301A92B0D3}">
      <dsp:nvSpPr>
        <dsp:cNvPr id="0" name=""/>
        <dsp:cNvSpPr/>
      </dsp:nvSpPr>
      <dsp:spPr>
        <a:xfrm>
          <a:off x="1577339" y="3045936"/>
          <a:ext cx="8938260" cy="1305401"/>
        </a:xfrm>
        <a:prstGeom prst="roundRect">
          <a:avLst>
            <a:gd name="adj" fmla="val 10000"/>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We had a very short timeframe for this project not to mention our deep learning assignment using Amazon Web Services (RDS) also going on at the same time.</a:t>
          </a:r>
        </a:p>
      </dsp:txBody>
      <dsp:txXfrm>
        <a:off x="1615573" y="3084170"/>
        <a:ext cx="7224611" cy="1228933"/>
      </dsp:txXfrm>
    </dsp:sp>
    <dsp:sp modelId="{9DFC0C99-5D45-4CEC-90B6-3644D8C63F99}">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DF797DD9-529D-4977-8FD1-AD4F8A8A9B33}">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2DBBA-A7C1-4DB6-BD9A-00750C41E901}">
      <dsp:nvSpPr>
        <dsp:cNvPr id="0" name=""/>
        <dsp:cNvSpPr/>
      </dsp:nvSpPr>
      <dsp:spPr>
        <a:xfrm>
          <a:off x="0" y="80138"/>
          <a:ext cx="10515600" cy="185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Our team was running out of time and thus we decided to drop the idea for lung cancer data and used our secondary data source which is the breast cancer data from the UC Irvine Machine Learning Repository.</a:t>
          </a:r>
        </a:p>
        <a:p>
          <a:pPr marL="0" lvl="0" indent="0" algn="l" defTabSz="1066800">
            <a:lnSpc>
              <a:spcPct val="90000"/>
            </a:lnSpc>
            <a:spcBef>
              <a:spcPct val="0"/>
            </a:spcBef>
            <a:spcAft>
              <a:spcPct val="35000"/>
            </a:spcAft>
            <a:buNone/>
          </a:pPr>
          <a:r>
            <a:rPr lang="en-US" sz="2400" u="sng" kern="1200" dirty="0">
              <a:hlinkClick xmlns:r="http://schemas.openxmlformats.org/officeDocument/2006/relationships" r:id="rId1"/>
            </a:rPr>
            <a:t>(https://archivebeta.ics.uci.edu/dataset/17/breast+cancer+wisconsin+diagnostic</a:t>
          </a:r>
          <a:r>
            <a:rPr lang="en-US" sz="2400" u="sng" kern="1200" dirty="0"/>
            <a:t>)</a:t>
          </a:r>
          <a:endParaRPr lang="en-US" sz="2400" kern="1200" dirty="0"/>
        </a:p>
      </dsp:txBody>
      <dsp:txXfrm>
        <a:off x="90470" y="170608"/>
        <a:ext cx="10334660" cy="16723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46309-88EE-40C6-B5FD-67CA56955EDE}">
      <dsp:nvSpPr>
        <dsp:cNvPr id="0" name=""/>
        <dsp:cNvSpPr/>
      </dsp:nvSpPr>
      <dsp:spPr>
        <a:xfrm>
          <a:off x="734" y="81518"/>
          <a:ext cx="2863403" cy="1718041"/>
        </a:xfrm>
        <a:prstGeom prst="rect">
          <a:avLst/>
        </a:prstGeom>
        <a:solidFill>
          <a:schemeClr val="accent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Arial" panose="020B0604020202020204" pitchFamily="34" charset="0"/>
              <a:cs typeface="Arial" panose="020B0604020202020204" pitchFamily="34" charset="0"/>
            </a:rPr>
            <a:t>Nearly 80 percent of young women diagnosed with breast cancer find their breast abnormality themselves.</a:t>
          </a:r>
          <a:r>
            <a:rPr lang="en-US" sz="600" kern="1200" baseline="30000" dirty="0">
              <a:latin typeface="Arial" panose="020B0604020202020204" pitchFamily="34" charset="0"/>
              <a:cs typeface="Arial" panose="020B0604020202020204" pitchFamily="34" charset="0"/>
            </a:rPr>
            <a:t>1</a:t>
          </a:r>
          <a:r>
            <a:rPr lang="en-US" sz="600" b="0" i="0" kern="1200" dirty="0">
              <a:latin typeface="Arial" panose="020B0604020202020204" pitchFamily="34" charset="0"/>
              <a:cs typeface="Arial" panose="020B0604020202020204" pitchFamily="34" charset="0"/>
            </a:rPr>
            <a:t> </a:t>
          </a:r>
          <a:endParaRPr lang="en-US" sz="600" kern="1200" dirty="0">
            <a:latin typeface="Arial" panose="020B0604020202020204" pitchFamily="34" charset="0"/>
            <a:cs typeface="Arial" panose="020B0604020202020204" pitchFamily="34" charset="0"/>
          </a:endParaRPr>
        </a:p>
      </dsp:txBody>
      <dsp:txXfrm>
        <a:off x="734" y="81518"/>
        <a:ext cx="2863403" cy="1718041"/>
      </dsp:txXfrm>
    </dsp:sp>
    <dsp:sp modelId="{AFB33779-C5E4-4A66-947E-8FAA5D0514AF}">
      <dsp:nvSpPr>
        <dsp:cNvPr id="0" name=""/>
        <dsp:cNvSpPr/>
      </dsp:nvSpPr>
      <dsp:spPr>
        <a:xfrm>
          <a:off x="3150477" y="81518"/>
          <a:ext cx="2863403" cy="171804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rial" panose="020B0604020202020204" pitchFamily="34" charset="0"/>
              <a:cs typeface="Arial" panose="020B0604020202020204" pitchFamily="34" charset="0"/>
            </a:rPr>
            <a:t>1 in 8 women in the United States will be diagnosed with breast cancer in her lifetime.</a:t>
          </a:r>
          <a:r>
            <a:rPr lang="en-US" sz="1800" kern="1200" baseline="30000" dirty="0">
              <a:latin typeface="Arial" panose="020B0604020202020204" pitchFamily="34" charset="0"/>
              <a:cs typeface="Arial" panose="020B0604020202020204" pitchFamily="34" charset="0"/>
            </a:rPr>
            <a:t>2</a:t>
          </a:r>
          <a:r>
            <a:rPr lang="en-US" sz="1800" b="0" i="0" kern="1200" dirty="0">
              <a:latin typeface="Arial" panose="020B0604020202020204" pitchFamily="34" charset="0"/>
              <a:cs typeface="Arial" panose="020B0604020202020204" pitchFamily="34" charset="0"/>
            </a:rPr>
            <a:t> </a:t>
          </a:r>
          <a:endParaRPr lang="en-US" sz="1800" kern="1200" dirty="0">
            <a:latin typeface="Arial" panose="020B0604020202020204" pitchFamily="34" charset="0"/>
            <a:cs typeface="Arial" panose="020B0604020202020204" pitchFamily="34" charset="0"/>
          </a:endParaRPr>
        </a:p>
      </dsp:txBody>
      <dsp:txXfrm>
        <a:off x="3150477" y="81518"/>
        <a:ext cx="2863403" cy="1718041"/>
      </dsp:txXfrm>
    </dsp:sp>
    <dsp:sp modelId="{17E0E5B7-8324-4119-9E23-10B622CE3610}">
      <dsp:nvSpPr>
        <dsp:cNvPr id="0" name=""/>
        <dsp:cNvSpPr/>
      </dsp:nvSpPr>
      <dsp:spPr>
        <a:xfrm>
          <a:off x="734" y="2085901"/>
          <a:ext cx="2863403" cy="171804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latin typeface="Arial" panose="020B0604020202020204" pitchFamily="34" charset="0"/>
              <a:cs typeface="Arial" panose="020B0604020202020204" pitchFamily="34" charset="0"/>
            </a:rPr>
            <a:t>Although rare, </a:t>
          </a:r>
          <a:r>
            <a:rPr lang="en-US" sz="1700" b="0" i="0" kern="1200" dirty="0">
              <a:solidFill>
                <a:schemeClr val="bg1"/>
              </a:solidFill>
              <a:latin typeface="Arial" panose="020B0604020202020204" pitchFamily="34" charset="0"/>
              <a:cs typeface="Arial" panose="020B0604020202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men get breast cancer too</a:t>
          </a:r>
          <a:r>
            <a:rPr lang="en-US" sz="1700" b="0" i="0" kern="1200" dirty="0">
              <a:latin typeface="Arial" panose="020B0604020202020204" pitchFamily="34" charset="0"/>
              <a:cs typeface="Arial" panose="020B0604020202020204" pitchFamily="34" charset="0"/>
            </a:rPr>
            <a:t>. In 2022, an estimated 2,710 men will be diagnosed with breast cancer in the U.S. and approximately 530 men will die from breast cancer.</a:t>
          </a:r>
          <a:r>
            <a:rPr lang="en-US" sz="1700" kern="1200" baseline="30000" dirty="0">
              <a:latin typeface="Arial" panose="020B0604020202020204" pitchFamily="34" charset="0"/>
              <a:cs typeface="Arial" panose="020B0604020202020204" pitchFamily="34" charset="0"/>
            </a:rPr>
            <a:t> 2</a:t>
          </a:r>
          <a:r>
            <a:rPr lang="en-US" sz="1700" b="0" i="0" kern="1200" dirty="0">
              <a:latin typeface="Arial" panose="020B0604020202020204" pitchFamily="34" charset="0"/>
              <a:cs typeface="Arial" panose="020B0604020202020204" pitchFamily="34" charset="0"/>
            </a:rPr>
            <a:t> </a:t>
          </a:r>
          <a:endParaRPr lang="en-US" sz="1700" kern="1200" dirty="0">
            <a:latin typeface="Arial" panose="020B0604020202020204" pitchFamily="34" charset="0"/>
            <a:cs typeface="Arial" panose="020B0604020202020204" pitchFamily="34" charset="0"/>
          </a:endParaRPr>
        </a:p>
      </dsp:txBody>
      <dsp:txXfrm>
        <a:off x="734" y="2085901"/>
        <a:ext cx="2863403" cy="1718041"/>
      </dsp:txXfrm>
    </dsp:sp>
    <dsp:sp modelId="{22521FA4-97F9-4744-A3C0-5F81D35E6C47}">
      <dsp:nvSpPr>
        <dsp:cNvPr id="0" name=""/>
        <dsp:cNvSpPr/>
      </dsp:nvSpPr>
      <dsp:spPr>
        <a:xfrm>
          <a:off x="3150477" y="2085901"/>
          <a:ext cx="2863403" cy="171804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rial" panose="020B0604020202020204" pitchFamily="34" charset="0"/>
              <a:cs typeface="Arial" panose="020B0604020202020204" pitchFamily="34" charset="0"/>
            </a:rPr>
            <a:t>There are over </a:t>
          </a:r>
          <a:r>
            <a:rPr lang="en-US" sz="2000" b="0" i="0" u="sng" kern="1200" dirty="0">
              <a:solidFill>
                <a:schemeClr val="bg1"/>
              </a:solidFill>
              <a:latin typeface="Arial" panose="020B0604020202020204" pitchFamily="34" charset="0"/>
              <a:cs typeface="Arial" panose="020B0604020202020204" pitchFamily="34" charset="0"/>
            </a:rPr>
            <a:t>3.8 million </a:t>
          </a:r>
          <a:r>
            <a:rPr lang="en-US" sz="2000" b="0" i="0" kern="1200" dirty="0">
              <a:latin typeface="Arial" panose="020B0604020202020204" pitchFamily="34" charset="0"/>
              <a:cs typeface="Arial" panose="020B0604020202020204" pitchFamily="34" charset="0"/>
            </a:rPr>
            <a:t>breast cancer survivors in the United States.</a:t>
          </a:r>
          <a:r>
            <a:rPr lang="en-US" sz="2000" kern="1200" baseline="30000" dirty="0">
              <a:latin typeface="Arial" panose="020B0604020202020204" pitchFamily="34" charset="0"/>
              <a:cs typeface="Arial" panose="020B0604020202020204" pitchFamily="34" charset="0"/>
            </a:rPr>
            <a:t> 2</a:t>
          </a:r>
          <a:endParaRPr lang="en-US" sz="2000" kern="1200" dirty="0">
            <a:latin typeface="Arial" panose="020B0604020202020204" pitchFamily="34" charset="0"/>
            <a:cs typeface="Arial" panose="020B0604020202020204" pitchFamily="34" charset="0"/>
          </a:endParaRPr>
        </a:p>
      </dsp:txBody>
      <dsp:txXfrm>
        <a:off x="3150477" y="2085901"/>
        <a:ext cx="2863403" cy="17180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272554-7055-4534-B8A9-3ED160DF06D3}"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36127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272554-7055-4534-B8A9-3ED160DF06D3}"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54991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272554-7055-4534-B8A9-3ED160DF06D3}"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1263075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272554-7055-4534-B8A9-3ED160DF06D3}"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153820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272554-7055-4534-B8A9-3ED160DF06D3}"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257431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272554-7055-4534-B8A9-3ED160DF06D3}"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3693415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272554-7055-4534-B8A9-3ED160DF06D3}"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67201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272554-7055-4534-B8A9-3ED160DF06D3}"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293431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72554-7055-4534-B8A9-3ED160DF06D3}"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369817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272554-7055-4534-B8A9-3ED160DF06D3}"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4154265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272554-7055-4534-B8A9-3ED160DF06D3}"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8C297-DCD0-41FD-8D0B-38B203FCCB3F}" type="slidenum">
              <a:rPr lang="en-US" smtClean="0"/>
              <a:t>‹#›</a:t>
            </a:fld>
            <a:endParaRPr lang="en-US"/>
          </a:p>
        </p:txBody>
      </p:sp>
    </p:spTree>
    <p:extLst>
      <p:ext uri="{BB962C8B-B14F-4D97-AF65-F5344CB8AC3E}">
        <p14:creationId xmlns:p14="http://schemas.microsoft.com/office/powerpoint/2010/main" val="163971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272554-7055-4534-B8A9-3ED160DF06D3}" type="datetimeFigureOut">
              <a:rPr lang="en-US" smtClean="0"/>
              <a:t>12/7/2022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8C297-DCD0-41FD-8D0B-38B203FCCB3F}" type="slidenum">
              <a:rPr lang="en-US" smtClean="0"/>
              <a:t>‹#›</a:t>
            </a:fld>
            <a:endParaRPr lang="en-US"/>
          </a:p>
        </p:txBody>
      </p:sp>
    </p:spTree>
    <p:extLst>
      <p:ext uri="{BB962C8B-B14F-4D97-AF65-F5344CB8AC3E}">
        <p14:creationId xmlns:p14="http://schemas.microsoft.com/office/powerpoint/2010/main" val="20619440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hwetbaba/Breast_Cancer_statistical_analysis/blob/main/Breast_cancer.ipynb" TargetMode="Externa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E654B3-5E6B-C817-D690-828438221431}"/>
              </a:ext>
            </a:extLst>
          </p:cNvPr>
          <p:cNvPicPr>
            <a:picLocks noChangeAspect="1"/>
          </p:cNvPicPr>
          <p:nvPr/>
        </p:nvPicPr>
        <p:blipFill rotWithShape="1">
          <a:blip r:embed="rId2"/>
          <a:srcRect t="12234" r="-1" b="24347"/>
          <a:stretch/>
        </p:blipFill>
        <p:spPr>
          <a:xfrm>
            <a:off x="4813540" y="0"/>
            <a:ext cx="7378460" cy="6857990"/>
          </a:xfrm>
          <a:prstGeom prst="rect">
            <a:avLst/>
          </a:prstGeom>
          <a:ln>
            <a:noFill/>
          </a:ln>
          <a:effectLst>
            <a:softEdge rad="112500"/>
          </a:effectLst>
        </p:spPr>
      </p:pic>
      <p:sp>
        <p:nvSpPr>
          <p:cNvPr id="2" name="Title 1">
            <a:extLst>
              <a:ext uri="{FF2B5EF4-FFF2-40B4-BE49-F238E27FC236}">
                <a16:creationId xmlns:a16="http://schemas.microsoft.com/office/drawing/2014/main" id="{4799D160-0849-4984-A7FD-0A1A41EB0769}"/>
              </a:ext>
            </a:extLst>
          </p:cNvPr>
          <p:cNvSpPr>
            <a:spLocks noGrp="1"/>
          </p:cNvSpPr>
          <p:nvPr>
            <p:ph type="ctrTitle"/>
          </p:nvPr>
        </p:nvSpPr>
        <p:spPr>
          <a:xfrm>
            <a:off x="374463" y="922564"/>
            <a:ext cx="5456994" cy="1828227"/>
          </a:xfrm>
        </p:spPr>
        <p:txBody>
          <a:bodyPr anchor="b">
            <a:normAutofit fontScale="90000"/>
          </a:bodyPr>
          <a:lstStyle/>
          <a:p>
            <a:pPr algn="l"/>
            <a:r>
              <a:rPr lang="en-US" sz="4800" dirty="0">
                <a:latin typeface="Arial Black" panose="020B0A04020102020204" pitchFamily="34" charset="0"/>
              </a:rPr>
              <a:t>Breast Cancer Research Analysis</a:t>
            </a:r>
          </a:p>
        </p:txBody>
      </p:sp>
      <p:sp>
        <p:nvSpPr>
          <p:cNvPr id="3" name="Subtitle 2">
            <a:extLst>
              <a:ext uri="{FF2B5EF4-FFF2-40B4-BE49-F238E27FC236}">
                <a16:creationId xmlns:a16="http://schemas.microsoft.com/office/drawing/2014/main" id="{92BEA386-E18B-49FD-8FD8-C99AB72AC2BA}"/>
              </a:ext>
            </a:extLst>
          </p:cNvPr>
          <p:cNvSpPr>
            <a:spLocks noGrp="1"/>
          </p:cNvSpPr>
          <p:nvPr>
            <p:ph type="subTitle" idx="1"/>
          </p:nvPr>
        </p:nvSpPr>
        <p:spPr>
          <a:xfrm>
            <a:off x="374463" y="3087638"/>
            <a:ext cx="4023359" cy="1122435"/>
          </a:xfrm>
        </p:spPr>
        <p:txBody>
          <a:bodyPr>
            <a:noAutofit/>
          </a:bodyPr>
          <a:lstStyle/>
          <a:p>
            <a:pPr algn="l"/>
            <a:r>
              <a:rPr lang="en-US" sz="2000" dirty="0">
                <a:latin typeface="Arial Black" panose="020B0A04020102020204" pitchFamily="34" charset="0"/>
              </a:rPr>
              <a:t>Presented by: </a:t>
            </a:r>
          </a:p>
          <a:p>
            <a:pPr algn="l"/>
            <a:r>
              <a:rPr lang="en-US" sz="2000" u="sng" dirty="0">
                <a:latin typeface="Arial Black" panose="020B0A04020102020204" pitchFamily="34" charset="0"/>
              </a:rPr>
              <a:t>Loraine Gomez</a:t>
            </a:r>
          </a:p>
          <a:p>
            <a:pPr algn="l"/>
            <a:r>
              <a:rPr lang="en-US" sz="2000" u="sng" dirty="0">
                <a:latin typeface="Arial Black" panose="020B0A04020102020204" pitchFamily="34" charset="0"/>
              </a:rPr>
              <a:t>Shwet ‘Sunny’ Bhatt</a:t>
            </a:r>
          </a:p>
        </p:txBody>
      </p:sp>
    </p:spTree>
    <p:extLst>
      <p:ext uri="{BB962C8B-B14F-4D97-AF65-F5344CB8AC3E}">
        <p14:creationId xmlns:p14="http://schemas.microsoft.com/office/powerpoint/2010/main" val="37435716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4CB50-D89A-4927-B490-07B73D3D1369}"/>
              </a:ext>
            </a:extLst>
          </p:cNvPr>
          <p:cNvSpPr>
            <a:spLocks noGrp="1"/>
          </p:cNvSpPr>
          <p:nvPr>
            <p:ph type="title"/>
          </p:nvPr>
        </p:nvSpPr>
        <p:spPr>
          <a:xfrm>
            <a:off x="693964" y="365126"/>
            <a:ext cx="10659836" cy="809334"/>
          </a:xfrm>
        </p:spPr>
        <p:txBody>
          <a:bodyPr>
            <a:normAutofit/>
          </a:bodyPr>
          <a:lstStyle/>
          <a:p>
            <a:r>
              <a:rPr lang="en-US" sz="4000" dirty="0">
                <a:latin typeface="Arial" panose="020B0604020202020204" pitchFamily="34" charset="0"/>
                <a:cs typeface="Arial" panose="020B0604020202020204" pitchFamily="34" charset="0"/>
              </a:rPr>
              <a:t>ETL process(</a:t>
            </a:r>
            <a:r>
              <a:rPr lang="en-US" sz="4000" b="0" i="0" u="sng" dirty="0" err="1">
                <a:effectLst/>
                <a:latin typeface="Arial" panose="020B0604020202020204" pitchFamily="34" charset="0"/>
                <a:cs typeface="Arial" panose="020B0604020202020204" pitchFamily="34" charset="0"/>
                <a:hlinkClick r:id="rId2" tooltip="Breast_cancer.ipynb"/>
              </a:rPr>
              <a:t>Breast_cancer.ipynb</a:t>
            </a:r>
            <a:r>
              <a:rPr lang="en-US" sz="4000" b="0" i="0" u="sng" dirty="0">
                <a:effectLst/>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08AEDF20-A768-B957-62DC-5893D5C2373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9838" y="1174460"/>
            <a:ext cx="5301179" cy="5125672"/>
          </a:xfrm>
        </p:spPr>
      </p:pic>
      <p:pic>
        <p:nvPicPr>
          <p:cNvPr id="7" name="Picture 6">
            <a:extLst>
              <a:ext uri="{FF2B5EF4-FFF2-40B4-BE49-F238E27FC236}">
                <a16:creationId xmlns:a16="http://schemas.microsoft.com/office/drawing/2014/main" id="{D92B0827-7AC2-AE42-5D87-A7A3651F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143" y="1174460"/>
            <a:ext cx="5897460" cy="5125672"/>
          </a:xfrm>
          <a:prstGeom prst="rect">
            <a:avLst/>
          </a:prstGeom>
        </p:spPr>
      </p:pic>
    </p:spTree>
    <p:extLst>
      <p:ext uri="{BB962C8B-B14F-4D97-AF65-F5344CB8AC3E}">
        <p14:creationId xmlns:p14="http://schemas.microsoft.com/office/powerpoint/2010/main" val="113850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85C5-7D1E-4C2B-8A57-11B22AB6707C}"/>
              </a:ext>
            </a:extLst>
          </p:cNvPr>
          <p:cNvSpPr>
            <a:spLocks noGrp="1"/>
          </p:cNvSpPr>
          <p:nvPr>
            <p:ph type="title"/>
          </p:nvPr>
        </p:nvSpPr>
        <p:spPr>
          <a:xfrm>
            <a:off x="839788" y="365125"/>
            <a:ext cx="10515600" cy="884011"/>
          </a:xfrm>
        </p:spPr>
        <p:txBody>
          <a:bodyPr/>
          <a:lstStyle/>
          <a:p>
            <a:r>
              <a:rPr lang="en-US" dirty="0">
                <a:latin typeface="Arial" panose="020B0604020202020204" pitchFamily="34" charset="0"/>
                <a:cs typeface="Arial" panose="020B0604020202020204" pitchFamily="34" charset="0"/>
              </a:rPr>
              <a:t>ETL process</a:t>
            </a:r>
          </a:p>
        </p:txBody>
      </p:sp>
      <p:pic>
        <p:nvPicPr>
          <p:cNvPr id="6" name="Content Placeholder 5">
            <a:extLst>
              <a:ext uri="{FF2B5EF4-FFF2-40B4-BE49-F238E27FC236}">
                <a16:creationId xmlns:a16="http://schemas.microsoft.com/office/drawing/2014/main" id="{E8817DF2-2D54-E09B-40EB-421407B1E7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92" y="1249137"/>
            <a:ext cx="5320908" cy="4948916"/>
          </a:xfrm>
        </p:spPr>
      </p:pic>
      <p:sp>
        <p:nvSpPr>
          <p:cNvPr id="8" name="Arrow: Right 7">
            <a:extLst>
              <a:ext uri="{FF2B5EF4-FFF2-40B4-BE49-F238E27FC236}">
                <a16:creationId xmlns:a16="http://schemas.microsoft.com/office/drawing/2014/main" id="{2C91B439-0346-6FC9-0135-4F671BD29862}"/>
              </a:ext>
            </a:extLst>
          </p:cNvPr>
          <p:cNvSpPr/>
          <p:nvPr/>
        </p:nvSpPr>
        <p:spPr>
          <a:xfrm>
            <a:off x="6761614" y="3008843"/>
            <a:ext cx="1705761" cy="962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ableau Logo, symbol, meaning, history, PNG, brand">
            <a:extLst>
              <a:ext uri="{FF2B5EF4-FFF2-40B4-BE49-F238E27FC236}">
                <a16:creationId xmlns:a16="http://schemas.microsoft.com/office/drawing/2014/main" id="{44CA73E8-01C6-1A0B-C3AB-8A6672599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189" y="2628900"/>
            <a:ext cx="3100956" cy="179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66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65BC-5003-4939-92E3-9449243E405F}"/>
              </a:ext>
            </a:extLst>
          </p:cNvPr>
          <p:cNvSpPr>
            <a:spLocks noGrp="1"/>
          </p:cNvSpPr>
          <p:nvPr>
            <p:ph type="title"/>
          </p:nvPr>
        </p:nvSpPr>
        <p:spPr>
          <a:xfrm>
            <a:off x="838200" y="255865"/>
            <a:ext cx="10515600" cy="675110"/>
          </a:xfrm>
        </p:spPr>
        <p:txBody>
          <a:bodyPr>
            <a:normAutofit fontScale="90000"/>
          </a:bodyPr>
          <a:lstStyle/>
          <a:p>
            <a:pPr algn="ctr"/>
            <a:r>
              <a:rPr lang="en-US" dirty="0">
                <a:latin typeface="Arial" panose="020B0604020202020204" pitchFamily="34" charset="0"/>
                <a:cs typeface="Arial" panose="020B0604020202020204" pitchFamily="34" charset="0"/>
              </a:rPr>
              <a:t>Breast Cancer Visuals</a:t>
            </a:r>
          </a:p>
        </p:txBody>
      </p:sp>
      <p:pic>
        <p:nvPicPr>
          <p:cNvPr id="9" name="Content Placeholder 8">
            <a:extLst>
              <a:ext uri="{FF2B5EF4-FFF2-40B4-BE49-F238E27FC236}">
                <a16:creationId xmlns:a16="http://schemas.microsoft.com/office/drawing/2014/main" id="{D240023A-AC0C-2AE3-F2D1-59C12C370F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960" y="981512"/>
            <a:ext cx="2417244" cy="5687735"/>
          </a:xfrm>
        </p:spPr>
      </p:pic>
      <p:pic>
        <p:nvPicPr>
          <p:cNvPr id="11" name="Picture 10">
            <a:extLst>
              <a:ext uri="{FF2B5EF4-FFF2-40B4-BE49-F238E27FC236}">
                <a16:creationId xmlns:a16="http://schemas.microsoft.com/office/drawing/2014/main" id="{7297FF77-6F73-326E-C6D4-3C22E2655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392" y="981510"/>
            <a:ext cx="1825891" cy="771633"/>
          </a:xfrm>
          <a:prstGeom prst="rect">
            <a:avLst/>
          </a:prstGeom>
        </p:spPr>
      </p:pic>
      <p:pic>
        <p:nvPicPr>
          <p:cNvPr id="13" name="Picture 12">
            <a:extLst>
              <a:ext uri="{FF2B5EF4-FFF2-40B4-BE49-F238E27FC236}">
                <a16:creationId xmlns:a16="http://schemas.microsoft.com/office/drawing/2014/main" id="{EE156D25-B9D9-65CF-331C-1A5D6A4E5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286" y="981510"/>
            <a:ext cx="2988308" cy="5687736"/>
          </a:xfrm>
          <a:prstGeom prst="rect">
            <a:avLst/>
          </a:prstGeom>
        </p:spPr>
      </p:pic>
      <p:pic>
        <p:nvPicPr>
          <p:cNvPr id="15" name="Picture 14">
            <a:extLst>
              <a:ext uri="{FF2B5EF4-FFF2-40B4-BE49-F238E27FC236}">
                <a16:creationId xmlns:a16="http://schemas.microsoft.com/office/drawing/2014/main" id="{B6EDCAE5-4E1D-6817-B257-CA05F1529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677" y="981510"/>
            <a:ext cx="3199845" cy="5687735"/>
          </a:xfrm>
          <a:prstGeom prst="rect">
            <a:avLst/>
          </a:prstGeom>
        </p:spPr>
      </p:pic>
      <p:pic>
        <p:nvPicPr>
          <p:cNvPr id="17" name="Picture 16">
            <a:extLst>
              <a:ext uri="{FF2B5EF4-FFF2-40B4-BE49-F238E27FC236}">
                <a16:creationId xmlns:a16="http://schemas.microsoft.com/office/drawing/2014/main" id="{A00FB6D8-3CDE-BF6E-44DF-530E27550B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4392" y="1885227"/>
            <a:ext cx="1825892" cy="1940150"/>
          </a:xfrm>
          <a:prstGeom prst="rect">
            <a:avLst/>
          </a:prstGeom>
        </p:spPr>
      </p:pic>
    </p:spTree>
    <p:extLst>
      <p:ext uri="{BB962C8B-B14F-4D97-AF65-F5344CB8AC3E}">
        <p14:creationId xmlns:p14="http://schemas.microsoft.com/office/powerpoint/2010/main" val="362130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708D-B820-4538-98A3-E3F673E300F5}"/>
              </a:ext>
            </a:extLst>
          </p:cNvPr>
          <p:cNvSpPr>
            <a:spLocks noGrp="1"/>
          </p:cNvSpPr>
          <p:nvPr>
            <p:ph type="title"/>
          </p:nvPr>
        </p:nvSpPr>
        <p:spPr>
          <a:xfrm>
            <a:off x="778870" y="264458"/>
            <a:ext cx="10515600" cy="842889"/>
          </a:xfrm>
        </p:spPr>
        <p:txBody>
          <a:bodyPr/>
          <a:lstStyle/>
          <a:p>
            <a:pPr algn="ctr"/>
            <a:r>
              <a:rPr lang="en-US" dirty="0">
                <a:latin typeface="Arial" panose="020B0604020202020204" pitchFamily="34" charset="0"/>
                <a:cs typeface="Arial" panose="020B0604020202020204" pitchFamily="34" charset="0"/>
              </a:rPr>
              <a:t>Breast Cancer Visuals (area)</a:t>
            </a:r>
          </a:p>
        </p:txBody>
      </p:sp>
      <p:pic>
        <p:nvPicPr>
          <p:cNvPr id="5" name="Content Placeholder 4">
            <a:extLst>
              <a:ext uri="{FF2B5EF4-FFF2-40B4-BE49-F238E27FC236}">
                <a16:creationId xmlns:a16="http://schemas.microsoft.com/office/drawing/2014/main" id="{6F94A6F5-2182-8005-F13D-95464EA81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870" y="1249960"/>
            <a:ext cx="9573146" cy="5242915"/>
          </a:xfrm>
        </p:spPr>
      </p:pic>
      <p:pic>
        <p:nvPicPr>
          <p:cNvPr id="9" name="Picture 8">
            <a:extLst>
              <a:ext uri="{FF2B5EF4-FFF2-40B4-BE49-F238E27FC236}">
                <a16:creationId xmlns:a16="http://schemas.microsoft.com/office/drawing/2014/main" id="{676ADD55-1BB4-E682-88A8-449DDEC7D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294" y="1249960"/>
            <a:ext cx="1677798" cy="929904"/>
          </a:xfrm>
          <a:prstGeom prst="rect">
            <a:avLst/>
          </a:prstGeom>
        </p:spPr>
      </p:pic>
    </p:spTree>
    <p:extLst>
      <p:ext uri="{BB962C8B-B14F-4D97-AF65-F5344CB8AC3E}">
        <p14:creationId xmlns:p14="http://schemas.microsoft.com/office/powerpoint/2010/main" val="270795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3345-5B59-4EC8-81E9-F43A4198FA73}"/>
              </a:ext>
            </a:extLst>
          </p:cNvPr>
          <p:cNvSpPr>
            <a:spLocks noGrp="1"/>
          </p:cNvSpPr>
          <p:nvPr>
            <p:ph type="title"/>
          </p:nvPr>
        </p:nvSpPr>
        <p:spPr>
          <a:xfrm>
            <a:off x="838200" y="365125"/>
            <a:ext cx="10515600" cy="697057"/>
          </a:xfrm>
        </p:spPr>
        <p:txBody>
          <a:bodyPr/>
          <a:lstStyle/>
          <a:p>
            <a:pPr algn="ctr"/>
            <a:r>
              <a:rPr lang="en-US" dirty="0">
                <a:latin typeface="Arial" panose="020B0604020202020204" pitchFamily="34" charset="0"/>
                <a:cs typeface="Arial" panose="020B0604020202020204" pitchFamily="34" charset="0"/>
              </a:rPr>
              <a:t>Breast Cancer Visuals (perimeter)</a:t>
            </a:r>
          </a:p>
        </p:txBody>
      </p:sp>
      <p:pic>
        <p:nvPicPr>
          <p:cNvPr id="5" name="Content Placeholder 4">
            <a:extLst>
              <a:ext uri="{FF2B5EF4-FFF2-40B4-BE49-F238E27FC236}">
                <a16:creationId xmlns:a16="http://schemas.microsoft.com/office/drawing/2014/main" id="{F5410918-9206-CC40-88AA-5D86C5CED0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842" y="1253330"/>
            <a:ext cx="9529894" cy="5046801"/>
          </a:xfrm>
        </p:spPr>
      </p:pic>
      <p:pic>
        <p:nvPicPr>
          <p:cNvPr id="7" name="Picture 6">
            <a:extLst>
              <a:ext uri="{FF2B5EF4-FFF2-40B4-BE49-F238E27FC236}">
                <a16:creationId xmlns:a16="http://schemas.microsoft.com/office/drawing/2014/main" id="{B5E218FF-E181-1A28-B275-D5377843E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94" y="1253331"/>
            <a:ext cx="1577830" cy="1061003"/>
          </a:xfrm>
          <a:prstGeom prst="rect">
            <a:avLst/>
          </a:prstGeom>
        </p:spPr>
      </p:pic>
    </p:spTree>
    <p:extLst>
      <p:ext uri="{BB962C8B-B14F-4D97-AF65-F5344CB8AC3E}">
        <p14:creationId xmlns:p14="http://schemas.microsoft.com/office/powerpoint/2010/main" val="1624358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920E-2EE5-4B14-B3D4-E28053E959F4}"/>
              </a:ext>
            </a:extLst>
          </p:cNvPr>
          <p:cNvSpPr>
            <a:spLocks noGrp="1"/>
          </p:cNvSpPr>
          <p:nvPr>
            <p:ph type="title"/>
          </p:nvPr>
        </p:nvSpPr>
        <p:spPr>
          <a:xfrm>
            <a:off x="838200" y="365125"/>
            <a:ext cx="10515600" cy="918391"/>
          </a:xfrm>
        </p:spPr>
        <p:txBody>
          <a:bodyPr/>
          <a:lstStyle/>
          <a:p>
            <a:pPr algn="ctr"/>
            <a:r>
              <a:rPr lang="en-US" dirty="0"/>
              <a:t>Breast Cancer Visuals (radius)</a:t>
            </a:r>
          </a:p>
        </p:txBody>
      </p:sp>
      <p:pic>
        <p:nvPicPr>
          <p:cNvPr id="5" name="Content Placeholder 4">
            <a:extLst>
              <a:ext uri="{FF2B5EF4-FFF2-40B4-BE49-F238E27FC236}">
                <a16:creationId xmlns:a16="http://schemas.microsoft.com/office/drawing/2014/main" id="{DD846606-28A7-B182-F32D-62CE7DFFD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468073"/>
            <a:ext cx="9337646" cy="5024801"/>
          </a:xfrm>
        </p:spPr>
      </p:pic>
      <p:pic>
        <p:nvPicPr>
          <p:cNvPr id="7" name="Picture 6">
            <a:extLst>
              <a:ext uri="{FF2B5EF4-FFF2-40B4-BE49-F238E27FC236}">
                <a16:creationId xmlns:a16="http://schemas.microsoft.com/office/drawing/2014/main" id="{002EE264-AB81-86E5-BE65-93F12EAB8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2959" y="1468073"/>
            <a:ext cx="1635852" cy="999082"/>
          </a:xfrm>
          <a:prstGeom prst="rect">
            <a:avLst/>
          </a:prstGeom>
        </p:spPr>
      </p:pic>
    </p:spTree>
    <p:extLst>
      <p:ext uri="{BB962C8B-B14F-4D97-AF65-F5344CB8AC3E}">
        <p14:creationId xmlns:p14="http://schemas.microsoft.com/office/powerpoint/2010/main" val="350222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FEDBD-3491-4D3D-B1CD-6C3809452FD8}"/>
              </a:ext>
            </a:extLst>
          </p:cNvPr>
          <p:cNvSpPr>
            <a:spLocks noGrp="1"/>
          </p:cNvSpPr>
          <p:nvPr>
            <p:ph type="title"/>
          </p:nvPr>
        </p:nvSpPr>
        <p:spPr>
          <a:xfrm>
            <a:off x="2673314" y="386930"/>
            <a:ext cx="6666629" cy="781699"/>
          </a:xfrm>
        </p:spPr>
        <p:txBody>
          <a:bodyPr vert="horz" lIns="91440" tIns="45720" rIns="91440" bIns="45720" rtlCol="0" anchor="b">
            <a:normAutofit/>
          </a:bodyPr>
          <a:lstStyle/>
          <a:p>
            <a:pPr algn="ctr"/>
            <a:r>
              <a:rPr lang="en-US" sz="4800" kern="1200" dirty="0">
                <a:solidFill>
                  <a:schemeClr val="tx1"/>
                </a:solidFill>
                <a:latin typeface="Arial" panose="020B0604020202020204" pitchFamily="34" charset="0"/>
                <a:cs typeface="Arial" panose="020B0604020202020204" pitchFamily="34" charset="0"/>
              </a:rPr>
              <a:t>Machine Learning</a:t>
            </a:r>
          </a:p>
        </p:txBody>
      </p:sp>
      <p:sp>
        <p:nvSpPr>
          <p:cNvPr id="29" name="Rectangle 2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319EC3E-18B8-4FCB-AB36-C26EAF0F7CC0}"/>
              </a:ext>
            </a:extLst>
          </p:cNvPr>
          <p:cNvPicPr>
            <a:picLocks noGrp="1" noChangeAspect="1"/>
          </p:cNvPicPr>
          <p:nvPr>
            <p:ph sz="half" idx="1"/>
          </p:nvPr>
        </p:nvPicPr>
        <p:blipFill>
          <a:blip r:embed="rId2"/>
          <a:stretch>
            <a:fillRect/>
          </a:stretch>
        </p:blipFill>
        <p:spPr>
          <a:xfrm>
            <a:off x="3758796" y="2278063"/>
            <a:ext cx="6754034" cy="4192587"/>
          </a:xfrm>
        </p:spPr>
      </p:pic>
      <p:sp>
        <p:nvSpPr>
          <p:cNvPr id="33" name="Rectangle 3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41FB69AB-8648-4CF3-94B4-F5B9EB667579}"/>
              </a:ext>
            </a:extLst>
          </p:cNvPr>
          <p:cNvPicPr>
            <a:picLocks noGrp="1" noChangeAspect="1"/>
          </p:cNvPicPr>
          <p:nvPr>
            <p:ph sz="half" idx="2"/>
          </p:nvPr>
        </p:nvPicPr>
        <p:blipFill>
          <a:blip r:embed="rId3"/>
          <a:stretch>
            <a:fillRect/>
          </a:stretch>
        </p:blipFill>
        <p:spPr>
          <a:xfrm>
            <a:off x="129308" y="2277836"/>
            <a:ext cx="2817999" cy="4193234"/>
          </a:xfrm>
          <a:prstGeom prst="rect">
            <a:avLst/>
          </a:prstGeom>
          <a:ln>
            <a:noFill/>
          </a:ln>
          <a:effectLst>
            <a:softEdge rad="112500"/>
          </a:effectLst>
        </p:spPr>
      </p:pic>
    </p:spTree>
    <p:extLst>
      <p:ext uri="{BB962C8B-B14F-4D97-AF65-F5344CB8AC3E}">
        <p14:creationId xmlns:p14="http://schemas.microsoft.com/office/powerpoint/2010/main" val="367150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9C4DB40-06F3-441B-8FA1-B4EEF8C87011}"/>
              </a:ext>
            </a:extLst>
          </p:cNvPr>
          <p:cNvPicPr>
            <a:picLocks noGrp="1" noChangeAspect="1"/>
          </p:cNvPicPr>
          <p:nvPr>
            <p:ph idx="1"/>
          </p:nvPr>
        </p:nvPicPr>
        <p:blipFill>
          <a:blip r:embed="rId2"/>
          <a:stretch>
            <a:fillRect/>
          </a:stretch>
        </p:blipFill>
        <p:spPr>
          <a:xfrm>
            <a:off x="331567" y="2768402"/>
            <a:ext cx="5455917" cy="3314469"/>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C94E051-24A2-4D3D-A880-884E9DCA29A7}"/>
              </a:ext>
            </a:extLst>
          </p:cNvPr>
          <p:cNvPicPr>
            <a:picLocks noChangeAspect="1"/>
          </p:cNvPicPr>
          <p:nvPr/>
        </p:nvPicPr>
        <p:blipFill>
          <a:blip r:embed="rId3"/>
          <a:stretch>
            <a:fillRect/>
          </a:stretch>
        </p:blipFill>
        <p:spPr>
          <a:xfrm>
            <a:off x="6445073" y="3791386"/>
            <a:ext cx="5455917" cy="1268501"/>
          </a:xfrm>
          <a:prstGeom prst="rect">
            <a:avLst/>
          </a:prstGeom>
        </p:spPr>
      </p:pic>
    </p:spTree>
    <p:extLst>
      <p:ext uri="{BB962C8B-B14F-4D97-AF65-F5344CB8AC3E}">
        <p14:creationId xmlns:p14="http://schemas.microsoft.com/office/powerpoint/2010/main" val="358771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D7BBF9-90FC-4FB0-8D53-5AC4EA783122}"/>
              </a:ext>
            </a:extLst>
          </p:cNvPr>
          <p:cNvPicPr>
            <a:picLocks noGrp="1" noChangeAspect="1"/>
          </p:cNvPicPr>
          <p:nvPr>
            <p:ph idx="1"/>
          </p:nvPr>
        </p:nvPicPr>
        <p:blipFill>
          <a:blip r:embed="rId2"/>
          <a:stretch>
            <a:fillRect/>
          </a:stretch>
        </p:blipFill>
        <p:spPr>
          <a:xfrm>
            <a:off x="1032756" y="1991238"/>
            <a:ext cx="10126488" cy="4020111"/>
          </a:xfrm>
        </p:spPr>
      </p:pic>
    </p:spTree>
    <p:extLst>
      <p:ext uri="{BB962C8B-B14F-4D97-AF65-F5344CB8AC3E}">
        <p14:creationId xmlns:p14="http://schemas.microsoft.com/office/powerpoint/2010/main" val="67086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DCA4BE-1472-4048-89F4-152F1862A02E}"/>
              </a:ext>
            </a:extLst>
          </p:cNvPr>
          <p:cNvPicPr>
            <a:picLocks noGrp="1" noChangeAspect="1"/>
          </p:cNvPicPr>
          <p:nvPr>
            <p:ph idx="1"/>
          </p:nvPr>
        </p:nvPicPr>
        <p:blipFill>
          <a:blip r:embed="rId2"/>
          <a:stretch>
            <a:fillRect/>
          </a:stretch>
        </p:blipFill>
        <p:spPr>
          <a:xfrm>
            <a:off x="2530417" y="1825625"/>
            <a:ext cx="7131165" cy="4351338"/>
          </a:xfrm>
        </p:spPr>
      </p:pic>
    </p:spTree>
    <p:extLst>
      <p:ext uri="{BB962C8B-B14F-4D97-AF65-F5344CB8AC3E}">
        <p14:creationId xmlns:p14="http://schemas.microsoft.com/office/powerpoint/2010/main" val="298120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fireworks in the sky&#10;&#10;Description automatically generated with low confidence">
            <a:extLst>
              <a:ext uri="{FF2B5EF4-FFF2-40B4-BE49-F238E27FC236}">
                <a16:creationId xmlns:a16="http://schemas.microsoft.com/office/drawing/2014/main" id="{4694ADF6-853A-4384-B7FE-9B0F0380FC61}"/>
              </a:ext>
            </a:extLst>
          </p:cNvPr>
          <p:cNvPicPr>
            <a:picLocks noChangeAspect="1"/>
          </p:cNvPicPr>
          <p:nvPr/>
        </p:nvPicPr>
        <p:blipFill rotWithShape="1">
          <a:blip r:embed="rId2">
            <a:alphaModFix amt="35000"/>
          </a:blip>
          <a:srcRect/>
          <a:stretch/>
        </p:blipFill>
        <p:spPr>
          <a:xfrm>
            <a:off x="20" y="-138792"/>
            <a:ext cx="12191980" cy="6858000"/>
          </a:xfrm>
          <a:prstGeom prst="rect">
            <a:avLst/>
          </a:prstGeom>
        </p:spPr>
      </p:pic>
      <p:sp>
        <p:nvSpPr>
          <p:cNvPr id="2" name="Title 1">
            <a:extLst>
              <a:ext uri="{FF2B5EF4-FFF2-40B4-BE49-F238E27FC236}">
                <a16:creationId xmlns:a16="http://schemas.microsoft.com/office/drawing/2014/main" id="{67C3F8EA-0FAD-4454-A64B-E0124D880D66}"/>
              </a:ext>
            </a:extLst>
          </p:cNvPr>
          <p:cNvSpPr>
            <a:spLocks noGrp="1"/>
          </p:cNvSpPr>
          <p:nvPr>
            <p:ph type="title"/>
          </p:nvPr>
        </p:nvSpPr>
        <p:spPr/>
        <p:txBody>
          <a:bodyPr>
            <a:normAutofit/>
          </a:bodyPr>
          <a:lstStyle/>
          <a:p>
            <a:pPr algn="ctr"/>
            <a:r>
              <a:rPr lang="en-US" sz="4000" b="1" dirty="0">
                <a:solidFill>
                  <a:srgbClr val="FFFFFF"/>
                </a:solidFill>
                <a:latin typeface="Arial" panose="020B0604020202020204" pitchFamily="34" charset="0"/>
                <a:cs typeface="Arial" panose="020B0604020202020204" pitchFamily="34" charset="0"/>
              </a:rPr>
              <a:t>PROJECT IDEA GENERATION</a:t>
            </a:r>
          </a:p>
        </p:txBody>
      </p:sp>
      <p:graphicFrame>
        <p:nvGraphicFramePr>
          <p:cNvPr id="5" name="Content Placeholder 2">
            <a:extLst>
              <a:ext uri="{FF2B5EF4-FFF2-40B4-BE49-F238E27FC236}">
                <a16:creationId xmlns:a16="http://schemas.microsoft.com/office/drawing/2014/main" id="{7485424E-718C-CC45-8C57-46502349D043}"/>
              </a:ext>
            </a:extLst>
          </p:cNvPr>
          <p:cNvGraphicFramePr>
            <a:graphicFrameLocks noGrp="1"/>
          </p:cNvGraphicFramePr>
          <p:nvPr>
            <p:ph idx="1"/>
            <p:extLst>
              <p:ext uri="{D42A27DB-BD31-4B8C-83A1-F6EECF244321}">
                <p14:modId xmlns:p14="http://schemas.microsoft.com/office/powerpoint/2010/main" val="3689104657"/>
              </p:ext>
            </p:extLst>
          </p:nvPr>
        </p:nvGraphicFramePr>
        <p:xfrm>
          <a:off x="122464" y="1828801"/>
          <a:ext cx="11952515" cy="3967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6906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AA5836-1BA5-4117-82CB-D786C5DC03C5}"/>
              </a:ext>
            </a:extLst>
          </p:cNvPr>
          <p:cNvPicPr>
            <a:picLocks noGrp="1" noChangeAspect="1"/>
          </p:cNvPicPr>
          <p:nvPr>
            <p:ph idx="1"/>
          </p:nvPr>
        </p:nvPicPr>
        <p:blipFill>
          <a:blip r:embed="rId2"/>
          <a:stretch>
            <a:fillRect/>
          </a:stretch>
        </p:blipFill>
        <p:spPr>
          <a:xfrm>
            <a:off x="1023229" y="2686660"/>
            <a:ext cx="10145541" cy="2629267"/>
          </a:xfrm>
        </p:spPr>
      </p:pic>
    </p:spTree>
    <p:extLst>
      <p:ext uri="{BB962C8B-B14F-4D97-AF65-F5344CB8AC3E}">
        <p14:creationId xmlns:p14="http://schemas.microsoft.com/office/powerpoint/2010/main" val="217443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D9D7FB-DD2B-4BB1-A554-8FDD1F5A178B}"/>
              </a:ext>
            </a:extLst>
          </p:cNvPr>
          <p:cNvPicPr>
            <a:picLocks noGrp="1" noChangeAspect="1"/>
          </p:cNvPicPr>
          <p:nvPr>
            <p:ph idx="1"/>
          </p:nvPr>
        </p:nvPicPr>
        <p:blipFill>
          <a:blip r:embed="rId2"/>
          <a:stretch>
            <a:fillRect/>
          </a:stretch>
        </p:blipFill>
        <p:spPr>
          <a:xfrm>
            <a:off x="3261222" y="1154545"/>
            <a:ext cx="5669555" cy="5022417"/>
          </a:xfrm>
        </p:spPr>
      </p:pic>
    </p:spTree>
    <p:extLst>
      <p:ext uri="{BB962C8B-B14F-4D97-AF65-F5344CB8AC3E}">
        <p14:creationId xmlns:p14="http://schemas.microsoft.com/office/powerpoint/2010/main" val="2007831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437CC-EDE7-4B0A-BF63-B941EE76B416}"/>
              </a:ext>
            </a:extLst>
          </p:cNvPr>
          <p:cNvPicPr>
            <a:picLocks noChangeAspect="1"/>
          </p:cNvPicPr>
          <p:nvPr/>
        </p:nvPicPr>
        <p:blipFill>
          <a:blip r:embed="rId2"/>
          <a:stretch>
            <a:fillRect/>
          </a:stretch>
        </p:blipFill>
        <p:spPr>
          <a:xfrm>
            <a:off x="1394756" y="1218891"/>
            <a:ext cx="9402487" cy="4420217"/>
          </a:xfrm>
          <a:prstGeom prst="rect">
            <a:avLst/>
          </a:prstGeom>
        </p:spPr>
      </p:pic>
    </p:spTree>
    <p:extLst>
      <p:ext uri="{BB962C8B-B14F-4D97-AF65-F5344CB8AC3E}">
        <p14:creationId xmlns:p14="http://schemas.microsoft.com/office/powerpoint/2010/main" val="244446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EB1FA5-0D8B-4690-9C06-037C7BD8339B}"/>
              </a:ext>
            </a:extLst>
          </p:cNvPr>
          <p:cNvPicPr>
            <a:picLocks noGrp="1" noChangeAspect="1"/>
          </p:cNvPicPr>
          <p:nvPr>
            <p:ph idx="1"/>
          </p:nvPr>
        </p:nvPicPr>
        <p:blipFill>
          <a:blip r:embed="rId2"/>
          <a:stretch>
            <a:fillRect/>
          </a:stretch>
        </p:blipFill>
        <p:spPr>
          <a:xfrm>
            <a:off x="3181601" y="1825625"/>
            <a:ext cx="5828797" cy="4351338"/>
          </a:xfrm>
        </p:spPr>
      </p:pic>
    </p:spTree>
    <p:extLst>
      <p:ext uri="{BB962C8B-B14F-4D97-AF65-F5344CB8AC3E}">
        <p14:creationId xmlns:p14="http://schemas.microsoft.com/office/powerpoint/2010/main" val="332289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76AF6-C9E3-4CA9-BE8E-2C15DEF9534D}"/>
              </a:ext>
            </a:extLst>
          </p:cNvPr>
          <p:cNvSpPr txBox="1"/>
          <p:nvPr/>
        </p:nvSpPr>
        <p:spPr>
          <a:xfrm>
            <a:off x="2574473" y="2928235"/>
            <a:ext cx="6096000" cy="1323439"/>
          </a:xfrm>
          <a:prstGeom prst="rect">
            <a:avLst/>
          </a:prstGeom>
          <a:noFill/>
        </p:spPr>
        <p:txBody>
          <a:bodyPr wrap="square">
            <a:spAutoFit/>
          </a:bodyPr>
          <a:lstStyle/>
          <a:p>
            <a:pPr algn="ctr"/>
            <a:r>
              <a:rPr lang="en-US" sz="8000" b="1" dirty="0">
                <a:effectLst/>
                <a:latin typeface="Arial" panose="020B0604020202020204" pitchFamily="34" charset="0"/>
                <a:ea typeface="Calibri" panose="020F0502020204030204" pitchFamily="34" charset="0"/>
              </a:rPr>
              <a:t>Conclusion</a:t>
            </a:r>
            <a:endParaRPr lang="en-US" sz="8000" dirty="0"/>
          </a:p>
        </p:txBody>
      </p:sp>
    </p:spTree>
    <p:extLst>
      <p:ext uri="{BB962C8B-B14F-4D97-AF65-F5344CB8AC3E}">
        <p14:creationId xmlns:p14="http://schemas.microsoft.com/office/powerpoint/2010/main" val="57044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43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6A49-256E-40C2-B545-F77D7BB3D219}"/>
              </a:ext>
            </a:extLst>
          </p:cNvPr>
          <p:cNvSpPr>
            <a:spLocks noGrp="1"/>
          </p:cNvSpPr>
          <p:nvPr>
            <p:ph type="title"/>
          </p:nvPr>
        </p:nvSpPr>
        <p:spPr/>
        <p:txBody>
          <a:bodyPr vert="horz" lIns="91440" tIns="45720" rIns="91440" bIns="45720" rtlCol="0">
            <a:normAutofit/>
          </a:bodyPr>
          <a:lstStyle/>
          <a:p>
            <a:r>
              <a:rPr lang="en-US" sz="4000" kern="1200" dirty="0">
                <a:latin typeface="Arial Black" panose="020B0A04020102020204" pitchFamily="34" charset="0"/>
              </a:rPr>
              <a:t>Using SEER*Stat for data retrieval</a:t>
            </a:r>
          </a:p>
        </p:txBody>
      </p:sp>
      <p:pic>
        <p:nvPicPr>
          <p:cNvPr id="10" name="Screen Recording 9">
            <a:hlinkClick r:id="" action="ppaction://media"/>
            <a:extLst>
              <a:ext uri="{FF2B5EF4-FFF2-40B4-BE49-F238E27FC236}">
                <a16:creationId xmlns:a16="http://schemas.microsoft.com/office/drawing/2014/main" id="{B1CD5EC0-D48C-4C8A-BD7D-C3CC1F13F6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41425" y="1825625"/>
            <a:ext cx="6394450" cy="43513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4D1FFE75-53BD-4120-BDBE-C5412A10ED52}"/>
              </a:ext>
            </a:extLst>
          </p:cNvPr>
          <p:cNvPicPr>
            <a:picLocks noChangeAspect="1"/>
          </p:cNvPicPr>
          <p:nvPr/>
        </p:nvPicPr>
        <p:blipFill>
          <a:blip r:embed="rId5"/>
          <a:stretch>
            <a:fillRect/>
          </a:stretch>
        </p:blipFill>
        <p:spPr>
          <a:xfrm>
            <a:off x="7635875" y="1825625"/>
            <a:ext cx="3313113" cy="4351338"/>
          </a:xfrm>
          <a:prstGeom prst="rect">
            <a:avLst/>
          </a:prstGeom>
        </p:spPr>
      </p:pic>
    </p:spTree>
    <p:extLst>
      <p:ext uri="{BB962C8B-B14F-4D97-AF65-F5344CB8AC3E}">
        <p14:creationId xmlns:p14="http://schemas.microsoft.com/office/powerpoint/2010/main" val="2107725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Background pattern&#10;&#10;Description automatically generated">
            <a:extLst>
              <a:ext uri="{FF2B5EF4-FFF2-40B4-BE49-F238E27FC236}">
                <a16:creationId xmlns:a16="http://schemas.microsoft.com/office/drawing/2014/main" id="{0A5042E8-2D06-E356-1F5F-3980628C9A9B}"/>
              </a:ext>
            </a:extLst>
          </p:cNvPr>
          <p:cNvPicPr>
            <a:picLocks noChangeAspect="1"/>
          </p:cNvPicPr>
          <p:nvPr/>
        </p:nvPicPr>
        <p:blipFill rotWithShape="1">
          <a:blip r:embed="rId2">
            <a:alphaModFix amt="35000"/>
          </a:blip>
          <a:srcRect t="11232" b="6351"/>
          <a:stretch/>
        </p:blipFill>
        <p:spPr>
          <a:xfrm>
            <a:off x="20" y="10"/>
            <a:ext cx="12191980" cy="6857990"/>
          </a:xfrm>
          <a:prstGeom prst="rect">
            <a:avLst/>
          </a:prstGeom>
        </p:spPr>
      </p:pic>
      <p:sp>
        <p:nvSpPr>
          <p:cNvPr id="2" name="Title 1">
            <a:extLst>
              <a:ext uri="{FF2B5EF4-FFF2-40B4-BE49-F238E27FC236}">
                <a16:creationId xmlns:a16="http://schemas.microsoft.com/office/drawing/2014/main" id="{BFD34799-6031-4DF6-82CC-2B00DCA07C01}"/>
              </a:ext>
            </a:extLst>
          </p:cNvPr>
          <p:cNvSpPr>
            <a:spLocks noGrp="1"/>
          </p:cNvSpPr>
          <p:nvPr>
            <p:ph type="title"/>
          </p:nvPr>
        </p:nvSpPr>
        <p:spPr/>
        <p:txBody>
          <a:bodyPr>
            <a:normAutofit/>
          </a:bodyPr>
          <a:lstStyle/>
          <a:p>
            <a:r>
              <a:rPr lang="en-US" dirty="0">
                <a:solidFill>
                  <a:srgbClr val="FFFFFF"/>
                </a:solidFill>
              </a:rPr>
              <a:t>Challenges with SEER*STAT data</a:t>
            </a:r>
          </a:p>
        </p:txBody>
      </p:sp>
      <p:graphicFrame>
        <p:nvGraphicFramePr>
          <p:cNvPr id="16" name="Content Placeholder 2">
            <a:extLst>
              <a:ext uri="{FF2B5EF4-FFF2-40B4-BE49-F238E27FC236}">
                <a16:creationId xmlns:a16="http://schemas.microsoft.com/office/drawing/2014/main" id="{F5180837-6056-BEF5-015B-2E963DF2D6E2}"/>
              </a:ext>
            </a:extLst>
          </p:cNvPr>
          <p:cNvGraphicFramePr>
            <a:graphicFrameLocks noGrp="1"/>
          </p:cNvGraphicFramePr>
          <p:nvPr>
            <p:ph idx="1"/>
            <p:extLst>
              <p:ext uri="{D42A27DB-BD31-4B8C-83A1-F6EECF244321}">
                <p14:modId xmlns:p14="http://schemas.microsoft.com/office/powerpoint/2010/main" val="17697136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5932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8F4FB02-5518-A5ED-E296-360F973FF031}"/>
              </a:ext>
            </a:extLst>
          </p:cNvPr>
          <p:cNvGraphicFramePr>
            <a:graphicFrameLocks noGrp="1"/>
          </p:cNvGraphicFramePr>
          <p:nvPr>
            <p:ph idx="1"/>
            <p:extLst>
              <p:ext uri="{D42A27DB-BD31-4B8C-83A1-F6EECF244321}">
                <p14:modId xmlns:p14="http://schemas.microsoft.com/office/powerpoint/2010/main" val="3178490587"/>
              </p:ext>
            </p:extLst>
          </p:nvPr>
        </p:nvGraphicFramePr>
        <p:xfrm>
          <a:off x="838200" y="2004446"/>
          <a:ext cx="10515600" cy="201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1174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2C0F-E34F-46FB-A4B0-2B2E166AEF81}"/>
              </a:ext>
            </a:extLst>
          </p:cNvPr>
          <p:cNvSpPr>
            <a:spLocks noGrp="1"/>
          </p:cNvSpPr>
          <p:nvPr>
            <p:ph type="title"/>
          </p:nvPr>
        </p:nvSpPr>
        <p:spPr/>
        <p:txBody>
          <a:bodyPr/>
          <a:lstStyle/>
          <a:p>
            <a:pPr algn="ctr"/>
            <a:r>
              <a:rPr lang="en-US" dirty="0"/>
              <a:t>Facts about breast cancer</a:t>
            </a:r>
          </a:p>
        </p:txBody>
      </p:sp>
      <p:graphicFrame>
        <p:nvGraphicFramePr>
          <p:cNvPr id="11" name="Content Placeholder 2">
            <a:extLst>
              <a:ext uri="{FF2B5EF4-FFF2-40B4-BE49-F238E27FC236}">
                <a16:creationId xmlns:a16="http://schemas.microsoft.com/office/drawing/2014/main" id="{E1F12E2E-AA41-B694-D5D8-C8E12A198EFE}"/>
              </a:ext>
            </a:extLst>
          </p:cNvPr>
          <p:cNvGraphicFramePr>
            <a:graphicFrameLocks noGrp="1"/>
          </p:cNvGraphicFramePr>
          <p:nvPr>
            <p:ph sz="half" idx="1"/>
            <p:extLst>
              <p:ext uri="{D42A27DB-BD31-4B8C-83A1-F6EECF244321}">
                <p14:modId xmlns:p14="http://schemas.microsoft.com/office/powerpoint/2010/main" val="1126557876"/>
              </p:ext>
            </p:extLst>
          </p:nvPr>
        </p:nvGraphicFramePr>
        <p:xfrm>
          <a:off x="230910" y="1690689"/>
          <a:ext cx="6014615" cy="388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descr="Chart, funnel chart&#10;&#10;Description automatically generated">
            <a:extLst>
              <a:ext uri="{FF2B5EF4-FFF2-40B4-BE49-F238E27FC236}">
                <a16:creationId xmlns:a16="http://schemas.microsoft.com/office/drawing/2014/main" id="{F1F10649-B179-4385-A8F5-1E06E43EEDCE}"/>
              </a:ext>
            </a:extLst>
          </p:cNvPr>
          <p:cNvPicPr>
            <a:picLocks noGrp="1" noChangeAspect="1"/>
          </p:cNvPicPr>
          <p:nvPr>
            <p:ph sz="half" idx="2"/>
          </p:nvPr>
        </p:nvPicPr>
        <p:blipFill>
          <a:blip r:embed="rId7"/>
          <a:stretch>
            <a:fillRect/>
          </a:stretch>
        </p:blipFill>
        <p:spPr>
          <a:xfrm>
            <a:off x="6447253" y="1459345"/>
            <a:ext cx="5513837" cy="4717618"/>
          </a:xfrm>
          <a:prstGeom prst="rect">
            <a:avLst/>
          </a:prstGeom>
        </p:spPr>
      </p:pic>
      <p:sp>
        <p:nvSpPr>
          <p:cNvPr id="6" name="TextBox 5">
            <a:extLst>
              <a:ext uri="{FF2B5EF4-FFF2-40B4-BE49-F238E27FC236}">
                <a16:creationId xmlns:a16="http://schemas.microsoft.com/office/drawing/2014/main" id="{A8DCF65E-864B-41AF-85D3-83E491192D6E}"/>
              </a:ext>
            </a:extLst>
          </p:cNvPr>
          <p:cNvSpPr txBox="1"/>
          <p:nvPr/>
        </p:nvSpPr>
        <p:spPr>
          <a:xfrm>
            <a:off x="4070926" y="6176963"/>
            <a:ext cx="8121074"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1 Ruddy, K. et al., "Presentation of breast cancer in young women," Journal of Clinical Oncology 27:15S (2009).,2 https://www.nationalbreastcancer.org/breast-cancer-facts</a:t>
            </a:r>
          </a:p>
        </p:txBody>
      </p:sp>
    </p:spTree>
    <p:extLst>
      <p:ext uri="{BB962C8B-B14F-4D97-AF65-F5344CB8AC3E}">
        <p14:creationId xmlns:p14="http://schemas.microsoft.com/office/powerpoint/2010/main" val="249068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82D39D97-9443-4E67-8699-2DA068603DDF}"/>
              </a:ext>
            </a:extLst>
          </p:cNvPr>
          <p:cNvPicPr>
            <a:picLocks noGrp="1" noChangeAspect="1"/>
          </p:cNvPicPr>
          <p:nvPr>
            <p:ph sz="half" idx="1"/>
          </p:nvPr>
        </p:nvPicPr>
        <p:blipFill>
          <a:blip r:embed="rId2"/>
          <a:stretch>
            <a:fillRect/>
          </a:stretch>
        </p:blipFill>
        <p:spPr>
          <a:xfrm>
            <a:off x="838200" y="1828801"/>
            <a:ext cx="5197476" cy="4362449"/>
          </a:xfrm>
          <a:prstGeom prst="rect">
            <a:avLst/>
          </a:prstGeom>
        </p:spPr>
      </p:pic>
      <p:sp>
        <p:nvSpPr>
          <p:cNvPr id="11" name="TextBox 10">
            <a:extLst>
              <a:ext uri="{FF2B5EF4-FFF2-40B4-BE49-F238E27FC236}">
                <a16:creationId xmlns:a16="http://schemas.microsoft.com/office/drawing/2014/main" id="{0D3E13D9-130B-486E-AFB5-D015A4FF0444}"/>
              </a:ext>
            </a:extLst>
          </p:cNvPr>
          <p:cNvSpPr txBox="1"/>
          <p:nvPr/>
        </p:nvSpPr>
        <p:spPr>
          <a:xfrm>
            <a:off x="1157288" y="5038725"/>
            <a:ext cx="4878388" cy="685800"/>
          </a:xfrm>
          <a:prstGeom prst="rect">
            <a:avLst/>
          </a:prstGeom>
          <a:solidFill>
            <a:srgbClr val="000000">
              <a:alpha val="50000"/>
            </a:srgbClr>
          </a:solidFill>
          <a:ln>
            <a:noFill/>
          </a:ln>
        </p:spPr>
        <p:txBody>
          <a:bodyPr wrap="square" rtlCol="0" anchor="ctr">
            <a:noAutofit/>
          </a:bodyPr>
          <a:lstStyle/>
          <a:p>
            <a:pPr algn="ctr">
              <a:spcAft>
                <a:spcPts val="600"/>
              </a:spcAft>
            </a:pPr>
            <a:r>
              <a:rPr lang="en-US" sz="1100">
                <a:solidFill>
                  <a:srgbClr val="FFFFFF"/>
                </a:solidFill>
                <a:latin typeface="Arial" panose="020B0604020202020204" pitchFamily="34" charset="0"/>
                <a:cs typeface="Arial" panose="020B0604020202020204" pitchFamily="34" charset="0"/>
              </a:rPr>
              <a:t>https://lydacoatox.blogspot.com/2020/06/benign-neoplasm-of-breast.html</a:t>
            </a:r>
          </a:p>
        </p:txBody>
      </p:sp>
      <p:pic>
        <p:nvPicPr>
          <p:cNvPr id="1026" name="Picture 2">
            <a:extLst>
              <a:ext uri="{FF2B5EF4-FFF2-40B4-BE49-F238E27FC236}">
                <a16:creationId xmlns:a16="http://schemas.microsoft.com/office/drawing/2014/main" id="{04D6D144-DCFC-08EA-27A7-B727D6DAD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938" y="1828802"/>
            <a:ext cx="5249862" cy="4362448"/>
          </a:xfrm>
          <a:prstGeom prst="rect">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CCE13C-9326-75CF-5D08-94B2DD5A35E5}"/>
              </a:ext>
            </a:extLst>
          </p:cNvPr>
          <p:cNvSpPr txBox="1"/>
          <p:nvPr/>
        </p:nvSpPr>
        <p:spPr>
          <a:xfrm>
            <a:off x="6103938" y="5038725"/>
            <a:ext cx="4927600" cy="685800"/>
          </a:xfrm>
          <a:prstGeom prst="rect">
            <a:avLst/>
          </a:prstGeom>
          <a:solidFill>
            <a:srgbClr val="000000">
              <a:alpha val="50000"/>
            </a:srgbClr>
          </a:solidFill>
          <a:ln>
            <a:noFill/>
          </a:ln>
        </p:spPr>
        <p:txBody>
          <a:bodyPr wrap="square" rtlCol="0" anchor="ctr">
            <a:noAutofit/>
          </a:bodyPr>
          <a:lstStyle/>
          <a:p>
            <a:pPr algn="ctr">
              <a:spcAft>
                <a:spcPts val="600"/>
              </a:spcAft>
            </a:pPr>
            <a:r>
              <a:rPr lang="en-US" sz="1100">
                <a:solidFill>
                  <a:srgbClr val="FFFFFF"/>
                </a:solidFill>
              </a:rPr>
              <a:t>https://www.technologynetworks.com/cancer-research/articles/benign-vs-malignant-tumors-364765</a:t>
            </a:r>
          </a:p>
        </p:txBody>
      </p:sp>
      <p:sp>
        <p:nvSpPr>
          <p:cNvPr id="4" name="Title 3">
            <a:extLst>
              <a:ext uri="{FF2B5EF4-FFF2-40B4-BE49-F238E27FC236}">
                <a16:creationId xmlns:a16="http://schemas.microsoft.com/office/drawing/2014/main" id="{44881345-9CF0-4BD6-85EC-332CF5DC8252}"/>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lvl="0" algn="ctr"/>
            <a:r>
              <a:rPr lang="en-US" kern="1200" dirty="0">
                <a:solidFill>
                  <a:schemeClr val="tx1"/>
                </a:solidFill>
                <a:latin typeface="Arial" panose="020B0604020202020204" pitchFamily="34" charset="0"/>
                <a:cs typeface="Arial" panose="020B0604020202020204" pitchFamily="34" charset="0"/>
              </a:rPr>
              <a:t>Malignant and Benign tumor</a:t>
            </a:r>
          </a:p>
        </p:txBody>
      </p:sp>
    </p:spTree>
    <p:extLst>
      <p:ext uri="{BB962C8B-B14F-4D97-AF65-F5344CB8AC3E}">
        <p14:creationId xmlns:p14="http://schemas.microsoft.com/office/powerpoint/2010/main" val="311344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6201-5B93-4F92-8242-178EC0A85096}"/>
              </a:ext>
            </a:extLst>
          </p:cNvPr>
          <p:cNvSpPr>
            <a:spLocks noGrp="1"/>
          </p:cNvSpPr>
          <p:nvPr>
            <p:ph type="title"/>
          </p:nvPr>
        </p:nvSpPr>
        <p:spPr>
          <a:xfrm>
            <a:off x="4965430" y="629268"/>
            <a:ext cx="6586491" cy="913781"/>
          </a:xfrm>
        </p:spPr>
        <p:txBody>
          <a:bodyPr vert="horz" lIns="91440" tIns="45720" rIns="91440" bIns="45720" rtlCol="0" anchor="b">
            <a:normAutofit/>
          </a:bodyPr>
          <a:lstStyle/>
          <a:p>
            <a:pPr algn="ctr"/>
            <a:r>
              <a:rPr lang="en-US" sz="4400" dirty="0">
                <a:latin typeface="Arial" panose="020B0604020202020204" pitchFamily="34" charset="0"/>
                <a:cs typeface="Arial" panose="020B0604020202020204" pitchFamily="34" charset="0"/>
              </a:rPr>
              <a:t>Breast Cancer Data </a:t>
            </a:r>
          </a:p>
        </p:txBody>
      </p:sp>
      <p:sp>
        <p:nvSpPr>
          <p:cNvPr id="3" name="Content Placeholder 2">
            <a:extLst>
              <a:ext uri="{FF2B5EF4-FFF2-40B4-BE49-F238E27FC236}">
                <a16:creationId xmlns:a16="http://schemas.microsoft.com/office/drawing/2014/main" id="{AD8B3418-C8AF-4446-88F9-3B6CA0F95BDD}"/>
              </a:ext>
            </a:extLst>
          </p:cNvPr>
          <p:cNvSpPr>
            <a:spLocks noGrp="1"/>
          </p:cNvSpPr>
          <p:nvPr>
            <p:ph type="body" sz="half" idx="2"/>
          </p:nvPr>
        </p:nvSpPr>
        <p:spPr>
          <a:xfrm>
            <a:off x="4776107" y="2228850"/>
            <a:ext cx="7086600" cy="4204606"/>
          </a:xfrm>
        </p:spPr>
        <p:txBody>
          <a:bodyPr vert="horz" lIns="91440" tIns="45720" rIns="91440" bIns="45720" rtlCol="0">
            <a:normAutofit lnSpcReduction="10000"/>
          </a:bodyPr>
          <a:lstStyle/>
          <a:p>
            <a:pPr marL="342900" indent="-342900">
              <a:buAutoNum type="arabicParenR"/>
            </a:pPr>
            <a:r>
              <a:rPr lang="en-US" sz="1800" b="0" i="0" dirty="0">
                <a:effectLst/>
                <a:latin typeface="Arial" panose="020B0604020202020204" pitchFamily="34" charset="0"/>
                <a:cs typeface="Arial" panose="020B0604020202020204" pitchFamily="34" charset="0"/>
              </a:rPr>
              <a:t>ID number</a:t>
            </a:r>
            <a:endParaRPr lang="en-US" sz="1800" dirty="0">
              <a:latin typeface="Arial" panose="020B0604020202020204" pitchFamily="34" charset="0"/>
              <a:cs typeface="Arial" panose="020B0604020202020204" pitchFamily="34" charset="0"/>
            </a:endParaRPr>
          </a:p>
          <a:p>
            <a:pPr marL="342900" indent="-342900">
              <a:buAutoNum type="arabicParenR"/>
            </a:pPr>
            <a:r>
              <a:rPr lang="en-US" sz="1800" b="0" i="0" dirty="0">
                <a:effectLst/>
                <a:latin typeface="Arial" panose="020B0604020202020204" pitchFamily="34" charset="0"/>
                <a:cs typeface="Arial" panose="020B0604020202020204" pitchFamily="34" charset="0"/>
              </a:rPr>
              <a:t> Diagnosis (M = malignant, B = benign)</a:t>
            </a:r>
          </a:p>
          <a:p>
            <a:br>
              <a:rPr lang="en-US" sz="1800" b="0" i="0" dirty="0">
                <a:effectLst/>
                <a:latin typeface="Arial" panose="020B0604020202020204" pitchFamily="34" charset="0"/>
                <a:cs typeface="Arial" panose="020B0604020202020204" pitchFamily="34" charset="0"/>
              </a:rPr>
            </a:br>
            <a:r>
              <a:rPr lang="en-US" sz="1800" b="0" i="0" dirty="0">
                <a:effectLst/>
                <a:highlight>
                  <a:srgbClr val="00FF00"/>
                </a:highlight>
                <a:latin typeface="Arial" panose="020B0604020202020204" pitchFamily="34" charset="0"/>
                <a:cs typeface="Arial" panose="020B0604020202020204" pitchFamily="34" charset="0"/>
              </a:rPr>
              <a:t>3-32)</a:t>
            </a:r>
            <a:endParaRPr lang="en-US" sz="1800" dirty="0">
              <a:highlight>
                <a:srgbClr val="00FF00"/>
              </a:highlight>
              <a:latin typeface="Arial" panose="020B0604020202020204" pitchFamily="34" charset="0"/>
              <a:cs typeface="Arial" panose="020B0604020202020204" pitchFamily="34" charset="0"/>
            </a:endParaRPr>
          </a:p>
          <a:p>
            <a:r>
              <a:rPr lang="en-US" sz="1800" b="1" i="0" u="sng" dirty="0">
                <a:effectLst/>
                <a:latin typeface="Arial" panose="020B0604020202020204" pitchFamily="34" charset="0"/>
                <a:cs typeface="Arial" panose="020B0604020202020204" pitchFamily="34" charset="0"/>
              </a:rPr>
              <a:t>Ten real-valued features are computed for each cell nucleus:</a:t>
            </a:r>
            <a:br>
              <a:rPr lang="en-US" sz="1800" b="0" i="0" dirty="0">
                <a:effectLst/>
                <a:latin typeface="Arial" panose="020B0604020202020204" pitchFamily="34" charset="0"/>
                <a:cs typeface="Arial" panose="020B0604020202020204" pitchFamily="34" charset="0"/>
              </a:rPr>
            </a:b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a) radius (mean of distances from center to points on the perimeter)</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b) texture (standard deviation of gray-scale values)</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c) perimeter</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d) area</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e) smoothness (local variation in radius lengths)</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f) compactness (perimeter^2 / area - 1.0)</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g) concavity (severity of concave portions of the contour)</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h) concave points (number of concave portions of the contour)</a:t>
            </a:r>
            <a:br>
              <a:rPr lang="en-US" sz="1800" b="0" i="0" dirty="0">
                <a:effectLst/>
                <a:latin typeface="Arial" panose="020B0604020202020204" pitchFamily="34" charset="0"/>
                <a:cs typeface="Arial" panose="020B0604020202020204" pitchFamily="34" charset="0"/>
              </a:rPr>
            </a:br>
            <a:r>
              <a:rPr lang="en-US" sz="1800" b="0" i="0" dirty="0" err="1">
                <a:effectLst/>
                <a:latin typeface="Arial" panose="020B0604020202020204" pitchFamily="34" charset="0"/>
                <a:cs typeface="Arial" panose="020B0604020202020204" pitchFamily="34" charset="0"/>
              </a:rPr>
              <a:t>i</a:t>
            </a:r>
            <a:r>
              <a:rPr lang="en-US" sz="1800" b="0" i="0" dirty="0">
                <a:effectLst/>
                <a:latin typeface="Arial" panose="020B0604020202020204" pitchFamily="34" charset="0"/>
                <a:cs typeface="Arial" panose="020B0604020202020204" pitchFamily="34" charset="0"/>
              </a:rPr>
              <a:t>) symmetry</a:t>
            </a:r>
            <a:br>
              <a:rPr lang="en-US" sz="1800" b="0" i="0" dirty="0">
                <a:effectLst/>
                <a:latin typeface="Arial" panose="020B0604020202020204" pitchFamily="34" charset="0"/>
                <a:cs typeface="Arial" panose="020B0604020202020204" pitchFamily="34" charset="0"/>
              </a:rPr>
            </a:br>
            <a:r>
              <a:rPr lang="en-US" sz="1800" b="0" i="0" dirty="0">
                <a:effectLst/>
                <a:latin typeface="Arial" panose="020B0604020202020204" pitchFamily="34" charset="0"/>
                <a:cs typeface="Arial" panose="020B0604020202020204" pitchFamily="34" charset="0"/>
              </a:rPr>
              <a:t>j) fractal dimension ("coastline approximation" - 1)</a:t>
            </a:r>
            <a:endParaRPr lang="en-US" sz="1800" dirty="0">
              <a:latin typeface="Arial" panose="020B0604020202020204" pitchFamily="34" charset="0"/>
              <a:cs typeface="Arial" panose="020B0604020202020204" pitchFamily="34" charset="0"/>
            </a:endParaRPr>
          </a:p>
        </p:txBody>
      </p:sp>
      <p:pic>
        <p:nvPicPr>
          <p:cNvPr id="7" name="Picture Placeholder 6">
            <a:extLst>
              <a:ext uri="{FF2B5EF4-FFF2-40B4-BE49-F238E27FC236}">
                <a16:creationId xmlns:a16="http://schemas.microsoft.com/office/drawing/2014/main" id="{C64E1670-6892-4EEF-AB6B-AD7BAAC2A67B}"/>
              </a:ext>
            </a:extLst>
          </p:cNvPr>
          <p:cNvPicPr>
            <a:picLocks noGrp="1" noChangeAspect="1"/>
          </p:cNvPicPr>
          <p:nvPr>
            <p:ph type="pic" idx="1"/>
          </p:nvPr>
        </p:nvPicPr>
        <p:blipFill rotWithShape="1">
          <a:blip r:embed="rId2"/>
          <a:srcRect l="17081" r="7184"/>
          <a:stretch/>
        </p:blipFill>
        <p:spPr>
          <a:xfrm>
            <a:off x="20" y="10"/>
            <a:ext cx="4635571" cy="6857990"/>
          </a:xfrm>
          <a:prstGeom prst="rect">
            <a:avLst/>
          </a:prstGeom>
          <a:ln>
            <a:noFill/>
          </a:ln>
          <a:effectLst>
            <a:softEdge rad="112500"/>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65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87DBAA-20EE-AAC5-4444-23B1B6AA2AEC}"/>
              </a:ext>
            </a:extLst>
          </p:cNvPr>
          <p:cNvSpPr txBox="1"/>
          <p:nvPr/>
        </p:nvSpPr>
        <p:spPr>
          <a:xfrm>
            <a:off x="9804034" y="6433456"/>
            <a:ext cx="2230123" cy="201335"/>
          </a:xfrm>
          <a:prstGeom prst="rect">
            <a:avLst/>
          </a:prstGeom>
          <a:noFill/>
        </p:spPr>
        <p:txBody>
          <a:bodyPr wrap="square" rtlCol="0">
            <a:spAutoFit/>
          </a:bodyPr>
          <a:lstStyle/>
          <a:p>
            <a:pPr>
              <a:spcAft>
                <a:spcPts val="600"/>
              </a:spcAft>
            </a:pPr>
            <a:r>
              <a:rPr lang="en-US" sz="700" dirty="0"/>
              <a:t>https://www.nationalbreastcancer.org/breast-tumors/</a:t>
            </a:r>
          </a:p>
        </p:txBody>
      </p:sp>
    </p:spTree>
    <p:extLst>
      <p:ext uri="{BB962C8B-B14F-4D97-AF65-F5344CB8AC3E}">
        <p14:creationId xmlns:p14="http://schemas.microsoft.com/office/powerpoint/2010/main" val="23187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v Icons – Download for Free in PNG and SVG">
            <a:extLst>
              <a:ext uri="{FF2B5EF4-FFF2-40B4-BE49-F238E27FC236}">
                <a16:creationId xmlns:a16="http://schemas.microsoft.com/office/drawing/2014/main" id="{7170C4C0-3C2D-4728-80C9-4F4ED5DBE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15" y="270858"/>
            <a:ext cx="2170546" cy="19132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A023B94-DA0E-411A-9D05-5441069E993D}"/>
              </a:ext>
            </a:extLst>
          </p:cNvPr>
          <p:cNvPicPr>
            <a:picLocks noChangeAspect="1"/>
          </p:cNvPicPr>
          <p:nvPr/>
        </p:nvPicPr>
        <p:blipFill>
          <a:blip r:embed="rId3"/>
          <a:stretch>
            <a:fillRect/>
          </a:stretch>
        </p:blipFill>
        <p:spPr>
          <a:xfrm>
            <a:off x="4485428" y="72815"/>
            <a:ext cx="2336277" cy="2278671"/>
          </a:xfrm>
          <a:prstGeom prst="rect">
            <a:avLst/>
          </a:prstGeom>
        </p:spPr>
      </p:pic>
      <p:pic>
        <p:nvPicPr>
          <p:cNvPr id="1028" name="Picture 4" descr="Tableau - Badges - Credly">
            <a:extLst>
              <a:ext uri="{FF2B5EF4-FFF2-40B4-BE49-F238E27FC236}">
                <a16:creationId xmlns:a16="http://schemas.microsoft.com/office/drawing/2014/main" id="{0F76A0B3-8525-4B04-8A5A-1AE66C72E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48" y="2453186"/>
            <a:ext cx="3956628" cy="353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pervised vs. Unsupervised Machine Learning With Real World Examples">
            <a:extLst>
              <a:ext uri="{FF2B5EF4-FFF2-40B4-BE49-F238E27FC236}">
                <a16:creationId xmlns:a16="http://schemas.microsoft.com/office/drawing/2014/main" id="{C4D31876-FA8F-491D-AC7A-3B24FC9AB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5579" y="3907749"/>
            <a:ext cx="4186824" cy="26846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55C79E2-9A45-4E18-85C9-98F968C5F235}"/>
              </a:ext>
            </a:extLst>
          </p:cNvPr>
          <p:cNvPicPr>
            <a:picLocks noChangeAspect="1"/>
          </p:cNvPicPr>
          <p:nvPr/>
        </p:nvPicPr>
        <p:blipFill>
          <a:blip r:embed="rId6"/>
          <a:stretch>
            <a:fillRect/>
          </a:stretch>
        </p:blipFill>
        <p:spPr>
          <a:xfrm>
            <a:off x="9376760" y="3959929"/>
            <a:ext cx="2713110" cy="1460823"/>
          </a:xfrm>
          <a:prstGeom prst="rect">
            <a:avLst/>
          </a:prstGeom>
        </p:spPr>
      </p:pic>
      <p:grpSp>
        <p:nvGrpSpPr>
          <p:cNvPr id="19" name="Group 18">
            <a:extLst>
              <a:ext uri="{FF2B5EF4-FFF2-40B4-BE49-F238E27FC236}">
                <a16:creationId xmlns:a16="http://schemas.microsoft.com/office/drawing/2014/main" id="{5E94FD7B-829C-4BF3-98F7-8B2C64B1201B}"/>
              </a:ext>
            </a:extLst>
          </p:cNvPr>
          <p:cNvGrpSpPr/>
          <p:nvPr/>
        </p:nvGrpSpPr>
        <p:grpSpPr>
          <a:xfrm rot="1379349">
            <a:off x="3722545" y="2286398"/>
            <a:ext cx="840416" cy="1556877"/>
            <a:chOff x="8089749" y="989929"/>
            <a:chExt cx="848510" cy="848510"/>
          </a:xfrm>
        </p:grpSpPr>
        <p:sp>
          <p:nvSpPr>
            <p:cNvPr id="20" name="Arrow: Down 19">
              <a:extLst>
                <a:ext uri="{FF2B5EF4-FFF2-40B4-BE49-F238E27FC236}">
                  <a16:creationId xmlns:a16="http://schemas.microsoft.com/office/drawing/2014/main" id="{EC09EE93-F5B7-4C9B-B166-E0E172D6609E}"/>
                </a:ext>
              </a:extLst>
            </p:cNvPr>
            <p:cNvSpPr/>
            <p:nvPr/>
          </p:nvSpPr>
          <p:spPr>
            <a:xfrm>
              <a:off x="8089749" y="989929"/>
              <a:ext cx="848510" cy="848510"/>
            </a:xfrm>
            <a:prstGeom prst="downArrow">
              <a:avLst>
                <a:gd name="adj1" fmla="val 55000"/>
                <a:gd name="adj2" fmla="val 45000"/>
              </a:avLst>
            </a:prstGeom>
            <a:solidFill>
              <a:srgbClr val="0070C0">
                <a:alpha val="90000"/>
              </a:srgb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1" name="Arrow: Down 4">
              <a:extLst>
                <a:ext uri="{FF2B5EF4-FFF2-40B4-BE49-F238E27FC236}">
                  <a16:creationId xmlns:a16="http://schemas.microsoft.com/office/drawing/2014/main" id="{737196DF-E658-40F7-A99F-F552207D479C}"/>
                </a:ext>
              </a:extLst>
            </p:cNvPr>
            <p:cNvSpPr txBox="1"/>
            <p:nvPr/>
          </p:nvSpPr>
          <p:spPr>
            <a:xfrm>
              <a:off x="8280664" y="989929"/>
              <a:ext cx="466680" cy="638504"/>
            </a:xfrm>
            <a:prstGeom prst="rect">
              <a:avLst/>
            </a:prstGeom>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p:txBody>
        </p:sp>
      </p:grpSp>
      <p:grpSp>
        <p:nvGrpSpPr>
          <p:cNvPr id="22" name="Group 21">
            <a:extLst>
              <a:ext uri="{FF2B5EF4-FFF2-40B4-BE49-F238E27FC236}">
                <a16:creationId xmlns:a16="http://schemas.microsoft.com/office/drawing/2014/main" id="{F768F7C3-CF7D-4375-B476-CC0CBB4A54A4}"/>
              </a:ext>
            </a:extLst>
          </p:cNvPr>
          <p:cNvGrpSpPr/>
          <p:nvPr/>
        </p:nvGrpSpPr>
        <p:grpSpPr>
          <a:xfrm rot="16200000">
            <a:off x="3087735" y="234722"/>
            <a:ext cx="840416" cy="1954969"/>
            <a:chOff x="8089749" y="989929"/>
            <a:chExt cx="848510" cy="848510"/>
          </a:xfrm>
        </p:grpSpPr>
        <p:sp>
          <p:nvSpPr>
            <p:cNvPr id="23" name="Arrow: Down 22">
              <a:extLst>
                <a:ext uri="{FF2B5EF4-FFF2-40B4-BE49-F238E27FC236}">
                  <a16:creationId xmlns:a16="http://schemas.microsoft.com/office/drawing/2014/main" id="{86E8F54C-89AE-48E1-B9B0-AFDAF1777BB3}"/>
                </a:ext>
              </a:extLst>
            </p:cNvPr>
            <p:cNvSpPr/>
            <p:nvPr/>
          </p:nvSpPr>
          <p:spPr>
            <a:xfrm>
              <a:off x="8089749" y="989929"/>
              <a:ext cx="848510" cy="848510"/>
            </a:xfrm>
            <a:prstGeom prst="downArrow">
              <a:avLst>
                <a:gd name="adj1" fmla="val 55000"/>
                <a:gd name="adj2" fmla="val 45000"/>
              </a:avLst>
            </a:prstGeom>
            <a:solidFill>
              <a:srgbClr val="0070C0">
                <a:alpha val="90000"/>
              </a:srgb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4" name="Arrow: Down 4">
              <a:extLst>
                <a:ext uri="{FF2B5EF4-FFF2-40B4-BE49-F238E27FC236}">
                  <a16:creationId xmlns:a16="http://schemas.microsoft.com/office/drawing/2014/main" id="{38F45ADD-5FAE-40E2-A826-945215A05A91}"/>
                </a:ext>
              </a:extLst>
            </p:cNvPr>
            <p:cNvSpPr txBox="1"/>
            <p:nvPr/>
          </p:nvSpPr>
          <p:spPr>
            <a:xfrm>
              <a:off x="8280664" y="989929"/>
              <a:ext cx="466680" cy="638504"/>
            </a:xfrm>
            <a:prstGeom prst="rect">
              <a:avLst/>
            </a:prstGeom>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p:txBody>
        </p:sp>
      </p:grpSp>
      <p:grpSp>
        <p:nvGrpSpPr>
          <p:cNvPr id="25" name="Group 24">
            <a:extLst>
              <a:ext uri="{FF2B5EF4-FFF2-40B4-BE49-F238E27FC236}">
                <a16:creationId xmlns:a16="http://schemas.microsoft.com/office/drawing/2014/main" id="{B4C17D52-6323-47E0-8557-309E9AB3C030}"/>
              </a:ext>
            </a:extLst>
          </p:cNvPr>
          <p:cNvGrpSpPr/>
          <p:nvPr/>
        </p:nvGrpSpPr>
        <p:grpSpPr>
          <a:xfrm rot="20176575">
            <a:off x="6669311" y="2299772"/>
            <a:ext cx="840416" cy="1556877"/>
            <a:chOff x="8089749" y="989929"/>
            <a:chExt cx="848510" cy="848510"/>
          </a:xfrm>
        </p:grpSpPr>
        <p:sp>
          <p:nvSpPr>
            <p:cNvPr id="26" name="Arrow: Down 25">
              <a:extLst>
                <a:ext uri="{FF2B5EF4-FFF2-40B4-BE49-F238E27FC236}">
                  <a16:creationId xmlns:a16="http://schemas.microsoft.com/office/drawing/2014/main" id="{FF3B62D4-F08E-4778-902E-4B91CD89D9D4}"/>
                </a:ext>
              </a:extLst>
            </p:cNvPr>
            <p:cNvSpPr/>
            <p:nvPr/>
          </p:nvSpPr>
          <p:spPr>
            <a:xfrm>
              <a:off x="8089749" y="989929"/>
              <a:ext cx="848510" cy="848510"/>
            </a:xfrm>
            <a:prstGeom prst="downArrow">
              <a:avLst>
                <a:gd name="adj1" fmla="val 55000"/>
                <a:gd name="adj2" fmla="val 45000"/>
              </a:avLst>
            </a:prstGeom>
            <a:solidFill>
              <a:srgbClr val="0070C0">
                <a:alpha val="90000"/>
              </a:srgb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7" name="Arrow: Down 4">
              <a:extLst>
                <a:ext uri="{FF2B5EF4-FFF2-40B4-BE49-F238E27FC236}">
                  <a16:creationId xmlns:a16="http://schemas.microsoft.com/office/drawing/2014/main" id="{5FD80815-7F3C-4711-B01C-0854D697FA4A}"/>
                </a:ext>
              </a:extLst>
            </p:cNvPr>
            <p:cNvSpPr txBox="1"/>
            <p:nvPr/>
          </p:nvSpPr>
          <p:spPr>
            <a:xfrm>
              <a:off x="8280664" y="989929"/>
              <a:ext cx="466680" cy="638504"/>
            </a:xfrm>
            <a:prstGeom prst="rect">
              <a:avLst/>
            </a:prstGeom>
            <a:ln>
              <a:solidFill>
                <a:schemeClr val="tx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p:txBody>
        </p:sp>
      </p:grpSp>
      <p:pic>
        <p:nvPicPr>
          <p:cNvPr id="28" name="Picture 27">
            <a:extLst>
              <a:ext uri="{FF2B5EF4-FFF2-40B4-BE49-F238E27FC236}">
                <a16:creationId xmlns:a16="http://schemas.microsoft.com/office/drawing/2014/main" id="{08832F43-CD9C-4FED-87AA-FF563DD4CBB3}"/>
              </a:ext>
            </a:extLst>
          </p:cNvPr>
          <p:cNvPicPr>
            <a:picLocks noChangeAspect="1"/>
          </p:cNvPicPr>
          <p:nvPr/>
        </p:nvPicPr>
        <p:blipFill>
          <a:blip r:embed="rId6"/>
          <a:stretch>
            <a:fillRect/>
          </a:stretch>
        </p:blipFill>
        <p:spPr>
          <a:xfrm>
            <a:off x="6564747" y="61586"/>
            <a:ext cx="2713110" cy="1460823"/>
          </a:xfrm>
          <a:prstGeom prst="rect">
            <a:avLst/>
          </a:prstGeom>
        </p:spPr>
      </p:pic>
    </p:spTree>
    <p:extLst>
      <p:ext uri="{BB962C8B-B14F-4D97-AF65-F5344CB8AC3E}">
        <p14:creationId xmlns:p14="http://schemas.microsoft.com/office/powerpoint/2010/main" val="35308601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474</TotalTime>
  <Words>608</Words>
  <Application>Microsoft Office PowerPoint</Application>
  <PresentationFormat>Widescreen</PresentationFormat>
  <Paragraphs>37</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 Black</vt:lpstr>
      <vt:lpstr>Calibri</vt:lpstr>
      <vt:lpstr>Calibri Light</vt:lpstr>
      <vt:lpstr>Office Theme</vt:lpstr>
      <vt:lpstr>Breast Cancer Research Analysis</vt:lpstr>
      <vt:lpstr>PROJECT IDEA GENERATION</vt:lpstr>
      <vt:lpstr>Using SEER*Stat for data retrieval</vt:lpstr>
      <vt:lpstr>Challenges with SEER*STAT data</vt:lpstr>
      <vt:lpstr>PowerPoint Presentation</vt:lpstr>
      <vt:lpstr>Facts about breast cancer</vt:lpstr>
      <vt:lpstr>Malignant and Benign tumor</vt:lpstr>
      <vt:lpstr>Breast Cancer Data </vt:lpstr>
      <vt:lpstr>PowerPoint Presentation</vt:lpstr>
      <vt:lpstr>ETL process(Breast_cancer.ipynb)</vt:lpstr>
      <vt:lpstr>ETL process</vt:lpstr>
      <vt:lpstr>Breast Cancer Visuals</vt:lpstr>
      <vt:lpstr>Breast Cancer Visuals (area)</vt:lpstr>
      <vt:lpstr>Breast Cancer Visuals (perimeter)</vt:lpstr>
      <vt:lpstr>Breast Cancer Visuals (radius)</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Research Analysis</dc:title>
  <dc:creator>Sunny Bhatt</dc:creator>
  <cp:lastModifiedBy>Sunny Bhatt</cp:lastModifiedBy>
  <cp:revision>8</cp:revision>
  <dcterms:created xsi:type="dcterms:W3CDTF">2022-12-07T02:57:43Z</dcterms:created>
  <dcterms:modified xsi:type="dcterms:W3CDTF">2022-12-08T01:50:09Z</dcterms:modified>
</cp:coreProperties>
</file>